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898" r:id="rId2"/>
    <p:sldId id="915" r:id="rId3"/>
    <p:sldId id="916" r:id="rId4"/>
    <p:sldId id="920" r:id="rId5"/>
    <p:sldId id="921" r:id="rId6"/>
    <p:sldId id="922" r:id="rId7"/>
    <p:sldId id="923" r:id="rId8"/>
    <p:sldId id="919" r:id="rId9"/>
    <p:sldId id="926" r:id="rId10"/>
    <p:sldId id="927" r:id="rId11"/>
    <p:sldId id="924" r:id="rId12"/>
    <p:sldId id="918" r:id="rId13"/>
    <p:sldId id="956" r:id="rId14"/>
    <p:sldId id="917" r:id="rId15"/>
    <p:sldId id="925" r:id="rId16"/>
    <p:sldId id="932" r:id="rId17"/>
    <p:sldId id="961" r:id="rId18"/>
    <p:sldId id="933" r:id="rId19"/>
    <p:sldId id="971" r:id="rId20"/>
    <p:sldId id="972" r:id="rId21"/>
    <p:sldId id="960" r:id="rId22"/>
    <p:sldId id="963" r:id="rId23"/>
    <p:sldId id="96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91" autoAdjust="0"/>
    <p:restoredTop sz="90293" autoAdjust="0"/>
  </p:normalViewPr>
  <p:slideViewPr>
    <p:cSldViewPr snapToObjects="1">
      <p:cViewPr>
        <p:scale>
          <a:sx n="75" d="100"/>
          <a:sy n="75" d="100"/>
        </p:scale>
        <p:origin x="1664" y="360"/>
      </p:cViewPr>
      <p:guideLst>
        <p:guide orient="horz" pos="2160"/>
        <p:guide pos="2880"/>
      </p:guideLst>
    </p:cSldViewPr>
  </p:slideViewPr>
  <p:outlineViewPr>
    <p:cViewPr>
      <p:scale>
        <a:sx n="33" d="100"/>
        <a:sy n="33" d="100"/>
      </p:scale>
      <p:origin x="0" y="249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8.emf"/><Relationship Id="rId9" Type="http://schemas.openxmlformats.org/officeDocument/2006/relationships/image" Target="../media/image9.emf"/><Relationship Id="rId10" Type="http://schemas.openxmlformats.org/officeDocument/2006/relationships/image" Target="../media/image10.emf"/><Relationship Id="rId11" Type="http://schemas.openxmlformats.org/officeDocument/2006/relationships/image" Target="../media/image11.emf"/><Relationship Id="rId1" Type="http://schemas.openxmlformats.org/officeDocument/2006/relationships/image" Target="../media/image1.emf"/><Relationship Id="rId2"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2.emf"/><Relationship Id="rId12" Type="http://schemas.openxmlformats.org/officeDocument/2006/relationships/image" Target="../media/image43.emf"/><Relationship Id="rId13" Type="http://schemas.openxmlformats.org/officeDocument/2006/relationships/image" Target="../media/image44.emf"/><Relationship Id="rId14" Type="http://schemas.openxmlformats.org/officeDocument/2006/relationships/image" Target="../media/image45.emf"/><Relationship Id="rId15" Type="http://schemas.openxmlformats.org/officeDocument/2006/relationships/image" Target="../media/image46.emf"/><Relationship Id="rId16" Type="http://schemas.openxmlformats.org/officeDocument/2006/relationships/image" Target="../media/image47.emf"/><Relationship Id="rId1" Type="http://schemas.openxmlformats.org/officeDocument/2006/relationships/image" Target="../media/image32.emf"/><Relationship Id="rId2" Type="http://schemas.openxmlformats.org/officeDocument/2006/relationships/image" Target="../media/image33.emf"/><Relationship Id="rId3" Type="http://schemas.openxmlformats.org/officeDocument/2006/relationships/image" Target="../media/image34.emf"/><Relationship Id="rId4" Type="http://schemas.openxmlformats.org/officeDocument/2006/relationships/image" Target="../media/image35.emf"/><Relationship Id="rId5" Type="http://schemas.openxmlformats.org/officeDocument/2006/relationships/image" Target="../media/image36.emf"/><Relationship Id="rId6" Type="http://schemas.openxmlformats.org/officeDocument/2006/relationships/image" Target="../media/image37.emf"/><Relationship Id="rId7" Type="http://schemas.openxmlformats.org/officeDocument/2006/relationships/image" Target="../media/image38.emf"/><Relationship Id="rId8" Type="http://schemas.openxmlformats.org/officeDocument/2006/relationships/image" Target="../media/image39.emf"/><Relationship Id="rId9" Type="http://schemas.openxmlformats.org/officeDocument/2006/relationships/image" Target="../media/image40.emf"/><Relationship Id="rId10" Type="http://schemas.openxmlformats.org/officeDocument/2006/relationships/image" Target="../media/image4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52.emf"/><Relationship Id="rId5" Type="http://schemas.openxmlformats.org/officeDocument/2006/relationships/image" Target="../media/image53.emf"/><Relationship Id="rId6" Type="http://schemas.openxmlformats.org/officeDocument/2006/relationships/image" Target="../media/image54.emf"/><Relationship Id="rId7" Type="http://schemas.openxmlformats.org/officeDocument/2006/relationships/image" Target="../media/image55.emf"/><Relationship Id="rId8" Type="http://schemas.openxmlformats.org/officeDocument/2006/relationships/image" Target="../media/image56.emf"/><Relationship Id="rId9" Type="http://schemas.openxmlformats.org/officeDocument/2006/relationships/image" Target="../media/image57.emf"/><Relationship Id="rId10" Type="http://schemas.openxmlformats.org/officeDocument/2006/relationships/image" Target="../media/image58.emf"/><Relationship Id="rId11" Type="http://schemas.openxmlformats.org/officeDocument/2006/relationships/image" Target="../media/image59.emf"/><Relationship Id="rId1" Type="http://schemas.openxmlformats.org/officeDocument/2006/relationships/image" Target="../media/image49.emf"/><Relationship Id="rId2"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A8E4FB6-4341-EA42-82B9-723EE1FBC4E5}" type="datetimeFigureOut">
              <a:rPr lang="en-US" smtClean="0"/>
              <a:pPr/>
              <a:t>4/26/18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F67330-A542-A843-88E1-B2DFEB9A1F5F}" type="slidenum">
              <a:rPr lang="en-US" smtClean="0"/>
              <a:pPr/>
              <a:t>‹#›</a:t>
            </a:fld>
            <a:endParaRPr lang="en-US"/>
          </a:p>
        </p:txBody>
      </p:sp>
    </p:spTree>
    <p:extLst>
      <p:ext uri="{BB962C8B-B14F-4D97-AF65-F5344CB8AC3E}">
        <p14:creationId xmlns:p14="http://schemas.microsoft.com/office/powerpoint/2010/main" val="21888459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0A3E0-44DA-F140-BC66-9C533FCC93E2}" type="datetimeFigureOut">
              <a:rPr lang="en-US" smtClean="0"/>
              <a:pPr/>
              <a:t>4/26/18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FF60F-BF1A-714E-A5E1-ECE6D64DFC58}" type="slidenum">
              <a:rPr lang="en-US" smtClean="0"/>
              <a:pPr/>
              <a:t>‹#›</a:t>
            </a:fld>
            <a:endParaRPr lang="en-US"/>
          </a:p>
        </p:txBody>
      </p:sp>
    </p:spTree>
    <p:extLst>
      <p:ext uri="{BB962C8B-B14F-4D97-AF65-F5344CB8AC3E}">
        <p14:creationId xmlns:p14="http://schemas.microsoft.com/office/powerpoint/2010/main" val="23474184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solidFill>
                  <a:srgbClr val="0000FF"/>
                </a:solidFill>
              </a:rPr>
              <a:t>Secure compartments for trusted code and data </a:t>
            </a:r>
            <a:br>
              <a:rPr lang="en-US">
                <a:solidFill>
                  <a:srgbClr val="0000FF"/>
                </a:solidFill>
              </a:rPr>
            </a:br>
            <a:r>
              <a:rPr lang="en-US">
                <a:solidFill>
                  <a:srgbClr val="0000FF"/>
                </a:solidFill>
              </a:rPr>
              <a:t>rather than sandboxes for untrusted code</a:t>
            </a:r>
          </a:p>
          <a:p>
            <a:pPr>
              <a:spcBef>
                <a:spcPct val="0"/>
              </a:spcBef>
            </a:pPr>
            <a:r>
              <a:rPr lang="en-US"/>
              <a:t>End with threat model: CPU chip is </a:t>
            </a:r>
            <a:r>
              <a:rPr lang="en-US" b="1">
                <a:solidFill>
                  <a:srgbClr val="0000FF"/>
                </a:solidFill>
              </a:rPr>
              <a:t>trusted</a:t>
            </a:r>
          </a:p>
          <a:p>
            <a:pPr lvl="1">
              <a:spcBef>
                <a:spcPct val="0"/>
              </a:spcBef>
            </a:pPr>
            <a:r>
              <a:rPr lang="en-US"/>
              <a:t>successful internal probe is hard</a:t>
            </a:r>
            <a:endParaRPr lang="en-US" sz="700"/>
          </a:p>
          <a:p>
            <a:pPr>
              <a:spcBef>
                <a:spcPct val="0"/>
              </a:spcBef>
            </a:pPr>
            <a:r>
              <a:rPr lang="en-US"/>
              <a:t>All other hardware is </a:t>
            </a:r>
            <a:r>
              <a:rPr lang="en-US" b="1">
                <a:solidFill>
                  <a:srgbClr val="FF0000"/>
                </a:solidFill>
              </a:rPr>
              <a:t>untrusted</a:t>
            </a:r>
          </a:p>
          <a:p>
            <a:pPr lvl="1">
              <a:spcBef>
                <a:spcPct val="0"/>
              </a:spcBef>
            </a:pPr>
            <a:r>
              <a:rPr lang="en-US"/>
              <a:t>memory chips, external buses, hard drives, etc.</a:t>
            </a:r>
            <a:endParaRPr lang="en-US" sz="700"/>
          </a:p>
          <a:p>
            <a:pPr>
              <a:spcBef>
                <a:spcPct val="0"/>
              </a:spcBef>
            </a:pPr>
            <a:r>
              <a:rPr lang="en-US"/>
              <a:t>Hypervisor and small Trusted Software Modules are </a:t>
            </a:r>
            <a:r>
              <a:rPr lang="en-US" b="1">
                <a:solidFill>
                  <a:srgbClr val="0000FF"/>
                </a:solidFill>
              </a:rPr>
              <a:t>trusted</a:t>
            </a:r>
            <a:endParaRPr lang="en-US" sz="600" b="1">
              <a:solidFill>
                <a:srgbClr val="0000FF"/>
              </a:solidFill>
            </a:endParaRPr>
          </a:p>
          <a:p>
            <a:pPr>
              <a:spcBef>
                <a:spcPct val="0"/>
              </a:spcBef>
            </a:pPr>
            <a:r>
              <a:rPr lang="en-US"/>
              <a:t>All other software (OS and applications) is </a:t>
            </a:r>
            <a:r>
              <a:rPr lang="en-US" b="1">
                <a:solidFill>
                  <a:srgbClr val="FF0000"/>
                </a:solidFill>
              </a:rPr>
              <a:t>untrusted</a:t>
            </a:r>
          </a:p>
          <a:p>
            <a:pPr>
              <a:spcBef>
                <a:spcPct val="0"/>
              </a:spcBef>
            </a:pPr>
            <a:endParaRPr lang="fr-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noFill/>
        </p:spPr>
      </p:sp>
      <p:sp>
        <p:nvSpPr>
          <p:cNvPr id="54275" name="Notes Placeholder 2"/>
          <p:cNvSpPr>
            <a:spLocks noGrp="1"/>
          </p:cNvSpPr>
          <p:nvPr>
            <p:ph type="body" idx="1"/>
          </p:nvPr>
        </p:nvSpPr>
        <p:spPr>
          <a:noFill/>
          <a:ln/>
        </p:spPr>
        <p:txBody>
          <a:bodyPr/>
          <a:lstStyle/>
          <a:p>
            <a:pPr eaLnBrk="1" hangingPunct="1">
              <a:spcBef>
                <a:spcPct val="0"/>
              </a:spcBef>
            </a:pPr>
            <a:endParaRPr lang="en-US"/>
          </a:p>
        </p:txBody>
      </p:sp>
      <p:sp>
        <p:nvSpPr>
          <p:cNvPr id="54276" name="Slide Number Placeholder 3"/>
          <p:cNvSpPr>
            <a:spLocks noGrp="1"/>
          </p:cNvSpPr>
          <p:nvPr>
            <p:ph type="sldNum" sz="quarter" idx="5"/>
          </p:nvPr>
        </p:nvSpPr>
        <p:spPr>
          <a:noFill/>
        </p:spPr>
        <p:txBody>
          <a:bodyPr/>
          <a:lstStyle/>
          <a:p>
            <a:fld id="{E00A0842-7295-8D41-8C04-23022846FA2E}"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a:noFill/>
        </p:spPr>
      </p:sp>
      <p:sp>
        <p:nvSpPr>
          <p:cNvPr id="63491" name="Notes Placeholder 2"/>
          <p:cNvSpPr>
            <a:spLocks noGrp="1"/>
          </p:cNvSpPr>
          <p:nvPr>
            <p:ph type="body" idx="1"/>
          </p:nvPr>
        </p:nvSpPr>
        <p:spPr>
          <a:noFill/>
          <a:ln/>
        </p:spPr>
        <p:txBody>
          <a:bodyPr/>
          <a:lstStyle/>
          <a:p>
            <a:pPr eaLnBrk="1" hangingPunct="1">
              <a:spcBef>
                <a:spcPct val="0"/>
              </a:spcBef>
            </a:pPr>
            <a:r>
              <a:rPr lang="en-US"/>
              <a:t>Talk about how you only need one set of (Hash, Key) registers to protect the hyperviser, but then thru the hyperviser’s SSA you can protect arbitrary number of SSAs for arbitrary number of TSMs.</a:t>
            </a:r>
          </a:p>
        </p:txBody>
      </p:sp>
      <p:sp>
        <p:nvSpPr>
          <p:cNvPr id="63492" name="Slide Number Placeholder 3"/>
          <p:cNvSpPr>
            <a:spLocks noGrp="1"/>
          </p:cNvSpPr>
          <p:nvPr>
            <p:ph type="sldNum" sz="quarter" idx="5"/>
          </p:nvPr>
        </p:nvSpPr>
        <p:spPr>
          <a:noFill/>
        </p:spPr>
        <p:txBody>
          <a:bodyPr/>
          <a:lstStyle/>
          <a:p>
            <a:fld id="{09C4DB55-4FAF-E548-98C9-BBDB62788CFA}" type="slidenum">
              <a:rPr lang="en-US"/>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How to level the playing field for Cyber Security?</a:t>
            </a:r>
          </a:p>
          <a:p>
            <a:pPr>
              <a:spcBef>
                <a:spcPct val="0"/>
              </a:spcBef>
            </a:pPr>
            <a:endParaRPr lang="en-US" dirty="0"/>
          </a:p>
          <a:p>
            <a:pPr>
              <a:spcBef>
                <a:spcPct val="0"/>
              </a:spcBef>
            </a:pPr>
            <a:r>
              <a:rPr lang="en-US" dirty="0"/>
              <a:t>Allow security-critical execution even in the presence of malware</a:t>
            </a:r>
          </a:p>
          <a:p>
            <a:pPr>
              <a:spcBef>
                <a:spcPct val="0"/>
              </a:spcBef>
            </a:pPr>
            <a:endParaRPr lang="en-US" dirty="0"/>
          </a:p>
        </p:txBody>
      </p:sp>
      <p:sp>
        <p:nvSpPr>
          <p:cNvPr id="39939" name="Slide Number Placeholder 3"/>
          <p:cNvSpPr>
            <a:spLocks noGrp="1"/>
          </p:cNvSpPr>
          <p:nvPr>
            <p:ph type="sldNum" sz="quarter" idx="5"/>
          </p:nvPr>
        </p:nvSpPr>
        <p:spPr bwMode="auto">
          <a:noFill/>
          <a:ln>
            <a:miter lim="800000"/>
            <a:headEnd/>
            <a:tailEnd/>
          </a:ln>
        </p:spPr>
        <p:txBody>
          <a:bodyPr/>
          <a:lstStyle/>
          <a:p>
            <a:fld id="{1C7B3B30-0285-A449-8723-623518DD55A6}"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r>
              <a:rPr lang="en-US" dirty="0" smtClean="0"/>
              <a:t>hardware can</a:t>
            </a:r>
          </a:p>
          <a:p>
            <a:pPr lvl="2"/>
            <a:r>
              <a:rPr lang="en-US" dirty="0" smtClean="0"/>
              <a:t>measure every layer of software, then that software measures other parts of system, or</a:t>
            </a:r>
          </a:p>
          <a:p>
            <a:pPr lvl="2"/>
            <a:r>
              <a:rPr lang="en-US" dirty="0" smtClean="0"/>
              <a:t>directly measure only trusted software in question</a:t>
            </a:r>
          </a:p>
          <a:p>
            <a:endParaRPr lang="en-US" dirty="0"/>
          </a:p>
        </p:txBody>
      </p:sp>
      <p:sp>
        <p:nvSpPr>
          <p:cNvPr id="4" name="Datumsplatzhalter 3"/>
          <p:cNvSpPr>
            <a:spLocks noGrp="1"/>
          </p:cNvSpPr>
          <p:nvPr>
            <p:ph type="dt" idx="10"/>
          </p:nvPr>
        </p:nvSpPr>
        <p:spPr/>
        <p:txBody>
          <a:bodyPr/>
          <a:lstStyle/>
          <a:p>
            <a:fld id="{065B079B-E513-489A-8A1B-D7C78493EA86}" type="datetime4">
              <a:rPr lang="de-DE" smtClean="0"/>
              <a:pPr/>
              <a:t>26. April 2018</a:t>
            </a:fld>
            <a:endParaRPr lang="de-DE"/>
          </a:p>
        </p:txBody>
      </p:sp>
      <p:sp>
        <p:nvSpPr>
          <p:cNvPr id="5" name="Fußzeilenplatzhalter 4"/>
          <p:cNvSpPr>
            <a:spLocks noGrp="1"/>
          </p:cNvSpPr>
          <p:nvPr>
            <p:ph type="ftr" sz="quarter" idx="11"/>
          </p:nvPr>
        </p:nvSpPr>
        <p:spPr/>
        <p:txBody>
          <a:bodyPr/>
          <a:lstStyle/>
          <a:p>
            <a:r>
              <a:rPr lang="de-DE" smtClean="0"/>
              <a:t>|  </a:t>
            </a:r>
            <a:endParaRPr lang="de-DE"/>
          </a:p>
        </p:txBody>
      </p:sp>
      <p:sp>
        <p:nvSpPr>
          <p:cNvPr id="6" name="Foliennummernplatzhalter 5"/>
          <p:cNvSpPr>
            <a:spLocks noGrp="1"/>
          </p:cNvSpPr>
          <p:nvPr>
            <p:ph type="sldNum" sz="quarter" idx="12"/>
          </p:nvPr>
        </p:nvSpPr>
        <p:spPr/>
        <p:txBody>
          <a:bodyPr/>
          <a:lstStyle/>
          <a:p>
            <a:r>
              <a:rPr lang="de-DE" smtClean="0"/>
              <a:t>|  </a:t>
            </a:r>
            <a:fld id="{C36AA9A4-5D0B-4134-89A6-D8B9DAA4F25C}" type="slidenum">
              <a:rPr lang="de-DE" smtClean="0"/>
              <a:pPr/>
              <a:t>9</a:t>
            </a:fld>
            <a:endParaRPr lang="de-DE"/>
          </a:p>
        </p:txBody>
      </p:sp>
    </p:spTree>
    <p:extLst>
      <p:ext uri="{BB962C8B-B14F-4D97-AF65-F5344CB8AC3E}">
        <p14:creationId xmlns:p14="http://schemas.microsoft.com/office/powerpoint/2010/main" val="1928180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1600" y="923925"/>
            <a:ext cx="4095750" cy="3071813"/>
          </a:xfrm>
        </p:spPr>
      </p:sp>
      <p:sp>
        <p:nvSpPr>
          <p:cNvPr id="3" name="Notizenplatzhalter 2"/>
          <p:cNvSpPr>
            <a:spLocks noGrp="1"/>
          </p:cNvSpPr>
          <p:nvPr>
            <p:ph type="body" idx="1"/>
          </p:nvPr>
        </p:nvSpPr>
        <p:spPr/>
        <p:txBody>
          <a:bodyPr/>
          <a:lstStyle/>
          <a:p>
            <a:endParaRPr lang="en-US" dirty="0"/>
          </a:p>
        </p:txBody>
      </p:sp>
      <p:sp>
        <p:nvSpPr>
          <p:cNvPr id="4" name="Datumsplatzhalter 3"/>
          <p:cNvSpPr>
            <a:spLocks noGrp="1"/>
          </p:cNvSpPr>
          <p:nvPr>
            <p:ph type="dt" idx="10"/>
          </p:nvPr>
        </p:nvSpPr>
        <p:spPr/>
        <p:txBody>
          <a:bodyPr/>
          <a:lstStyle/>
          <a:p>
            <a:fld id="{065B079B-E513-489A-8A1B-D7C78493EA86}" type="datetime4">
              <a:rPr lang="de-DE" smtClean="0"/>
              <a:pPr/>
              <a:t>26. April 2018</a:t>
            </a:fld>
            <a:endParaRPr lang="de-DE"/>
          </a:p>
        </p:txBody>
      </p:sp>
      <p:sp>
        <p:nvSpPr>
          <p:cNvPr id="5" name="Fußzeilenplatzhalter 4"/>
          <p:cNvSpPr>
            <a:spLocks noGrp="1"/>
          </p:cNvSpPr>
          <p:nvPr>
            <p:ph type="ftr" sz="quarter" idx="11"/>
          </p:nvPr>
        </p:nvSpPr>
        <p:spPr/>
        <p:txBody>
          <a:bodyPr/>
          <a:lstStyle/>
          <a:p>
            <a:r>
              <a:rPr lang="de-DE" smtClean="0"/>
              <a:t>|  </a:t>
            </a:r>
            <a:endParaRPr lang="de-DE"/>
          </a:p>
        </p:txBody>
      </p:sp>
      <p:sp>
        <p:nvSpPr>
          <p:cNvPr id="6" name="Foliennummernplatzhalter 5"/>
          <p:cNvSpPr>
            <a:spLocks noGrp="1"/>
          </p:cNvSpPr>
          <p:nvPr>
            <p:ph type="sldNum" sz="quarter" idx="12"/>
          </p:nvPr>
        </p:nvSpPr>
        <p:spPr/>
        <p:txBody>
          <a:bodyPr/>
          <a:lstStyle/>
          <a:p>
            <a:r>
              <a:rPr lang="de-DE" smtClean="0"/>
              <a:t>|  </a:t>
            </a:r>
            <a:fld id="{C36AA9A4-5D0B-4134-89A6-D8B9DAA4F25C}" type="slidenum">
              <a:rPr lang="de-DE" smtClean="0"/>
              <a:pPr/>
              <a:t>10</a:t>
            </a:fld>
            <a:endParaRPr lang="de-DE"/>
          </a:p>
        </p:txBody>
      </p:sp>
    </p:spTree>
    <p:extLst>
      <p:ext uri="{BB962C8B-B14F-4D97-AF65-F5344CB8AC3E}">
        <p14:creationId xmlns:p14="http://schemas.microsoft.com/office/powerpoint/2010/main" val="1545078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8E6177F-E8CD-9E45-A99C-1BA617A549AA}" type="slidenum">
              <a:rPr lang="en-US">
                <a:latin typeface="Arial" pitchFamily="-101" charset="0"/>
                <a:ea typeface="Arial" pitchFamily="-101" charset="0"/>
                <a:cs typeface="Arial" pitchFamily="-101" charset="0"/>
              </a:rPr>
              <a:pPr/>
              <a:t>20</a:t>
            </a:fld>
            <a:endParaRPr lang="en-US">
              <a:latin typeface="Arial" pitchFamily="-101" charset="0"/>
              <a:ea typeface="Arial" pitchFamily="-101" charset="0"/>
              <a:cs typeface="Arial" pitchFamily="-10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pitchFamily="-101" charset="0"/>
              <a:ea typeface="Arial" pitchFamily="-101" charset="0"/>
              <a:cs typeface="Arial" pitchFamily="-101" charset="0"/>
            </a:endParaRPr>
          </a:p>
        </p:txBody>
      </p:sp>
    </p:spTree>
    <p:extLst>
      <p:ext uri="{BB962C8B-B14F-4D97-AF65-F5344CB8AC3E}">
        <p14:creationId xmlns:p14="http://schemas.microsoft.com/office/powerpoint/2010/main" val="75202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8274" y="1371600"/>
            <a:ext cx="7772400" cy="1470025"/>
          </a:xfrm>
          <a:noFill/>
          <a:ln>
            <a:noFill/>
          </a:ln>
        </p:spPr>
        <p:style>
          <a:lnRef idx="2">
            <a:schemeClr val="accent6">
              <a:shade val="50000"/>
            </a:schemeClr>
          </a:lnRef>
          <a:fillRef idx="1">
            <a:schemeClr val="accent6"/>
          </a:fillRef>
          <a:effectRef idx="0">
            <a:schemeClr val="accent6"/>
          </a:effectRef>
          <a:fontRef idx="none"/>
        </p:style>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06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userDrawn="1"/>
        </p:nvCxnSpPr>
        <p:spPr>
          <a:xfrm>
            <a:off x="457200" y="5943600"/>
            <a:ext cx="8229600"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7B1F0B2-FDEB-884A-82F3-D59E901031AE}" type="datetime1">
              <a:rPr lang="en-US" smtClean="0"/>
              <a:pPr/>
              <a:t>4/26/18</a:t>
            </a:fld>
            <a:endParaRPr lang="en-US"/>
          </a:p>
        </p:txBody>
      </p:sp>
      <p:sp>
        <p:nvSpPr>
          <p:cNvPr id="5" name="Footer Placeholder 4"/>
          <p:cNvSpPr>
            <a:spLocks noGrp="1"/>
          </p:cNvSpPr>
          <p:nvPr>
            <p:ph type="ftr" sz="quarter" idx="11"/>
          </p:nvPr>
        </p:nvSpPr>
        <p:spPr/>
        <p:txBody>
          <a:bodyPr/>
          <a:lstStyle/>
          <a:p>
            <a:r>
              <a:rPr lang="en-US" smtClean="0"/>
              <a:t>Lee, Sethumadhavan, Suh, Grawock: Tutorial on Security for Computer Architects</a:t>
            </a:r>
            <a:endParaRPr lang="en-US"/>
          </a:p>
        </p:txBody>
      </p:sp>
      <p:sp>
        <p:nvSpPr>
          <p:cNvPr id="6" name="Slide Number Placeholder 5"/>
          <p:cNvSpPr>
            <a:spLocks noGrp="1"/>
          </p:cNvSpPr>
          <p:nvPr>
            <p:ph type="sldNum" sz="quarter" idx="12"/>
          </p:nvPr>
        </p:nvSpPr>
        <p:spPr/>
        <p:txBody>
          <a:bodyPr/>
          <a:lstStyle/>
          <a:p>
            <a:fld id="{3D5887F7-C74D-F944-955D-149141B3C4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xfrm>
            <a:off x="457200" y="6356350"/>
            <a:ext cx="2133600" cy="365125"/>
          </a:xfrm>
          <a:prstGeom prst="rect">
            <a:avLst/>
          </a:prstGeom>
        </p:spPr>
        <p:txBody>
          <a:bodyPr/>
          <a:lstStyle>
            <a:lvl1pPr>
              <a:defRPr/>
            </a:lvl1pPr>
          </a:lstStyle>
          <a:p>
            <a:fld id="{4302A281-52E7-8846-8953-2BF5FCC6BE9C}" type="datetime1">
              <a:rPr lang="en-US" smtClean="0"/>
              <a:pPr/>
              <a:t>4/26/18</a:t>
            </a:fld>
            <a:endParaRPr lang="en-US"/>
          </a:p>
        </p:txBody>
      </p:sp>
      <p:sp>
        <p:nvSpPr>
          <p:cNvPr id="8" name="Rectangle 6"/>
          <p:cNvSpPr>
            <a:spLocks noGrp="1" noChangeArrowheads="1"/>
          </p:cNvSpPr>
          <p:nvPr>
            <p:ph type="ftr" sz="quarter" idx="11"/>
          </p:nvPr>
        </p:nvSpPr>
        <p:spPr/>
        <p:txBody>
          <a:bodyPr/>
          <a:lstStyle>
            <a:lvl1pPr>
              <a:defRPr/>
            </a:lvl1pPr>
          </a:lstStyle>
          <a:p>
            <a:pPr>
              <a:defRPr/>
            </a:pPr>
            <a:r>
              <a:rPr lang="en-US" smtClean="0"/>
              <a:t>Lee, Sethumadhavan, Suh, Grawock: Tutorial on Security for Computer Architects</a:t>
            </a:r>
            <a:endParaRPr lang="en-US"/>
          </a:p>
        </p:txBody>
      </p:sp>
      <p:sp>
        <p:nvSpPr>
          <p:cNvPr id="9" name="Rectangle 7"/>
          <p:cNvSpPr>
            <a:spLocks noGrp="1" noChangeArrowheads="1"/>
          </p:cNvSpPr>
          <p:nvPr>
            <p:ph type="sldNum" sz="quarter" idx="12"/>
          </p:nvPr>
        </p:nvSpPr>
        <p:spPr/>
        <p:txBody>
          <a:bodyPr/>
          <a:lstStyle>
            <a:lvl1pPr>
              <a:defRPr/>
            </a:lvl1pPr>
          </a:lstStyle>
          <a:p>
            <a:fld id="{7A1066C9-0893-474C-953A-C0999B5C9CD7}" type="slidenum">
              <a:rPr lang="en-US"/>
              <a:pPr/>
              <a:t>‹#›</a:t>
            </a:fld>
            <a:endParaRPr lang="en-US"/>
          </a:p>
        </p:txBody>
      </p:sp>
    </p:spTree>
    <p:extLst>
      <p:ext uri="{BB962C8B-B14F-4D97-AF65-F5344CB8AC3E}">
        <p14:creationId xmlns:p14="http://schemas.microsoft.com/office/powerpoint/2010/main" val="1021232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62FDCA72-A3A5-E54B-BE91-29ABBCFDD20A}" type="datetime1">
              <a:rPr lang="en-US" smtClean="0"/>
              <a:pPr>
                <a:defRPr/>
              </a:pPr>
              <a:t>4/26/18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Lee, Sethumadhavan, Suh, Grawock: Tutorial on Security for Computer Architects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654C39-A40D-ED41-A38D-85BEB5F0CB25}" type="slidenum">
              <a:rPr lang="en-US"/>
              <a:pPr>
                <a:defRPr/>
              </a:pPr>
              <a:t>‹#›</a:t>
            </a:fld>
            <a:endParaRPr lang="en-US"/>
          </a:p>
        </p:txBody>
      </p:sp>
    </p:spTree>
    <p:extLst>
      <p:ext uri="{BB962C8B-B14F-4D97-AF65-F5344CB8AC3E}">
        <p14:creationId xmlns:p14="http://schemas.microsoft.com/office/powerpoint/2010/main" val="59003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F5C920F-3041-DD42-AC84-8E9FF106DB1D}" type="datetime1">
              <a:rPr lang="en-US" smtClean="0"/>
              <a:pPr/>
              <a:t>4/26/18</a:t>
            </a:fld>
            <a:endParaRPr lang="en-US"/>
          </a:p>
        </p:txBody>
      </p:sp>
      <p:sp>
        <p:nvSpPr>
          <p:cNvPr id="5" name="Footer Placeholder 4"/>
          <p:cNvSpPr>
            <a:spLocks noGrp="1"/>
          </p:cNvSpPr>
          <p:nvPr>
            <p:ph type="ftr" sz="quarter" idx="11"/>
          </p:nvPr>
        </p:nvSpPr>
        <p:spPr/>
        <p:txBody>
          <a:bodyPr/>
          <a:lstStyle/>
          <a:p>
            <a:r>
              <a:rPr lang="en-US" smtClean="0"/>
              <a:t>Lee, Sethumadhavan, Suh, Grawock: Tutorial on Security for Computer Architects</a:t>
            </a:r>
            <a:endParaRPr lang="en-US" dirty="0" smtClean="0"/>
          </a:p>
        </p:txBody>
      </p:sp>
      <p:sp>
        <p:nvSpPr>
          <p:cNvPr id="6" name="Slide Number Placeholder 5"/>
          <p:cNvSpPr>
            <a:spLocks noGrp="1"/>
          </p:cNvSpPr>
          <p:nvPr>
            <p:ph type="sldNum" sz="quarter" idx="12"/>
          </p:nvPr>
        </p:nvSpPr>
        <p:spPr/>
        <p:txBody>
          <a:bodyPr/>
          <a:lstStyle/>
          <a:p>
            <a:fld id="{3D5887F7-C74D-F944-955D-149141B3C41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4D325F4-5D19-C345-82A3-53530C1C190D}" type="datetime1">
              <a:rPr lang="en-US" smtClean="0"/>
              <a:pPr/>
              <a:t>4/26/18</a:t>
            </a:fld>
            <a:endParaRPr lang="en-US"/>
          </a:p>
        </p:txBody>
      </p:sp>
      <p:sp>
        <p:nvSpPr>
          <p:cNvPr id="6" name="Footer Placeholder 5"/>
          <p:cNvSpPr>
            <a:spLocks noGrp="1"/>
          </p:cNvSpPr>
          <p:nvPr>
            <p:ph type="ftr" sz="quarter" idx="11"/>
          </p:nvPr>
        </p:nvSpPr>
        <p:spPr/>
        <p:txBody>
          <a:bodyPr/>
          <a:lstStyle/>
          <a:p>
            <a:r>
              <a:rPr lang="en-US" smtClean="0"/>
              <a:t>Lee, Sethumadhavan, Suh, Grawock: Tutorial on Security for Computer Architects</a:t>
            </a:r>
            <a:endParaRPr lang="en-US"/>
          </a:p>
        </p:txBody>
      </p:sp>
      <p:sp>
        <p:nvSpPr>
          <p:cNvPr id="7" name="Slide Number Placeholder 6"/>
          <p:cNvSpPr>
            <a:spLocks noGrp="1"/>
          </p:cNvSpPr>
          <p:nvPr>
            <p:ph type="sldNum" sz="quarter" idx="12"/>
          </p:nvPr>
        </p:nvSpPr>
        <p:spPr/>
        <p:txBody>
          <a:bodyPr/>
          <a:lstStyle/>
          <a:p>
            <a:fld id="{3D5887F7-C74D-F944-955D-149141B3C4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066801"/>
            <a:ext cx="4040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2"/>
            <a:ext cx="4040188" cy="4373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066800"/>
            <a:ext cx="4041775" cy="6858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2"/>
            <a:ext cx="4041775" cy="43735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6F8287D-C85C-3741-8AF7-21D860F42695}" type="datetime1">
              <a:rPr lang="en-US" smtClean="0"/>
              <a:pPr/>
              <a:t>4/26/18</a:t>
            </a:fld>
            <a:endParaRPr lang="en-US"/>
          </a:p>
        </p:txBody>
      </p:sp>
      <p:sp>
        <p:nvSpPr>
          <p:cNvPr id="8" name="Footer Placeholder 7"/>
          <p:cNvSpPr>
            <a:spLocks noGrp="1"/>
          </p:cNvSpPr>
          <p:nvPr>
            <p:ph type="ftr" sz="quarter" idx="11"/>
          </p:nvPr>
        </p:nvSpPr>
        <p:spPr/>
        <p:txBody>
          <a:bodyPr/>
          <a:lstStyle/>
          <a:p>
            <a:r>
              <a:rPr lang="en-US" smtClean="0"/>
              <a:t>Lee, Sethumadhavan, Suh, Grawock: Tutorial on Security for Computer Architects</a:t>
            </a:r>
            <a:endParaRPr lang="en-US"/>
          </a:p>
        </p:txBody>
      </p:sp>
      <p:sp>
        <p:nvSpPr>
          <p:cNvPr id="9" name="Slide Number Placeholder 8"/>
          <p:cNvSpPr>
            <a:spLocks noGrp="1"/>
          </p:cNvSpPr>
          <p:nvPr>
            <p:ph type="sldNum" sz="quarter" idx="12"/>
          </p:nvPr>
        </p:nvSpPr>
        <p:spPr/>
        <p:txBody>
          <a:bodyPr/>
          <a:lstStyle/>
          <a:p>
            <a:fld id="{3D5887F7-C74D-F944-955D-149141B3C4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C25EE3E-B32B-8E4F-A48E-F3558E8A0F7A}" type="datetime1">
              <a:rPr lang="en-US" smtClean="0"/>
              <a:pPr/>
              <a:t>4/26/18</a:t>
            </a:fld>
            <a:endParaRPr lang="en-US"/>
          </a:p>
        </p:txBody>
      </p:sp>
      <p:sp>
        <p:nvSpPr>
          <p:cNvPr id="4" name="Footer Placeholder 3"/>
          <p:cNvSpPr>
            <a:spLocks noGrp="1"/>
          </p:cNvSpPr>
          <p:nvPr>
            <p:ph type="ftr" sz="quarter" idx="11"/>
          </p:nvPr>
        </p:nvSpPr>
        <p:spPr/>
        <p:txBody>
          <a:bodyPr/>
          <a:lstStyle/>
          <a:p>
            <a:r>
              <a:rPr lang="en-US" smtClean="0"/>
              <a:t>Lee, Sethumadhavan, Suh, Grawock: Tutorial on Security for Computer Architects</a:t>
            </a:r>
            <a:endParaRPr lang="en-US"/>
          </a:p>
        </p:txBody>
      </p:sp>
      <p:sp>
        <p:nvSpPr>
          <p:cNvPr id="5" name="Slide Number Placeholder 4"/>
          <p:cNvSpPr>
            <a:spLocks noGrp="1"/>
          </p:cNvSpPr>
          <p:nvPr>
            <p:ph type="sldNum" sz="quarter" idx="12"/>
          </p:nvPr>
        </p:nvSpPr>
        <p:spPr/>
        <p:txBody>
          <a:bodyPr/>
          <a:lstStyle/>
          <a:p>
            <a:fld id="{3D5887F7-C74D-F944-955D-149141B3C4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E5428C-C544-1944-8815-91445C57A8F0}" type="datetime1">
              <a:rPr lang="en-US" smtClean="0"/>
              <a:pPr/>
              <a:t>4/26/18</a:t>
            </a:fld>
            <a:endParaRPr lang="en-US"/>
          </a:p>
        </p:txBody>
      </p:sp>
      <p:sp>
        <p:nvSpPr>
          <p:cNvPr id="3" name="Footer Placeholder 2"/>
          <p:cNvSpPr>
            <a:spLocks noGrp="1"/>
          </p:cNvSpPr>
          <p:nvPr>
            <p:ph type="ftr" sz="quarter" idx="11"/>
          </p:nvPr>
        </p:nvSpPr>
        <p:spPr/>
        <p:txBody>
          <a:bodyPr/>
          <a:lstStyle/>
          <a:p>
            <a:r>
              <a:rPr lang="en-US" smtClean="0"/>
              <a:t>Lee, Sethumadhavan, Suh, Grawock: Tutorial on Security for Computer Architects</a:t>
            </a:r>
            <a:endParaRPr lang="en-US"/>
          </a:p>
        </p:txBody>
      </p:sp>
      <p:sp>
        <p:nvSpPr>
          <p:cNvPr id="4" name="Slide Number Placeholder 3"/>
          <p:cNvSpPr>
            <a:spLocks noGrp="1"/>
          </p:cNvSpPr>
          <p:nvPr>
            <p:ph type="sldNum" sz="quarter" idx="12"/>
          </p:nvPr>
        </p:nvSpPr>
        <p:spPr/>
        <p:txBody>
          <a:bodyPr/>
          <a:lstStyle/>
          <a:p>
            <a:fld id="{3D5887F7-C74D-F944-955D-149141B3C4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8599334-B795-774F-A48A-32161C021F1C}" type="datetime1">
              <a:rPr lang="en-US" smtClean="0"/>
              <a:pPr/>
              <a:t>4/26/18</a:t>
            </a:fld>
            <a:endParaRPr lang="en-US"/>
          </a:p>
        </p:txBody>
      </p:sp>
      <p:sp>
        <p:nvSpPr>
          <p:cNvPr id="6" name="Footer Placeholder 5"/>
          <p:cNvSpPr>
            <a:spLocks noGrp="1"/>
          </p:cNvSpPr>
          <p:nvPr>
            <p:ph type="ftr" sz="quarter" idx="11"/>
          </p:nvPr>
        </p:nvSpPr>
        <p:spPr/>
        <p:txBody>
          <a:bodyPr/>
          <a:lstStyle/>
          <a:p>
            <a:r>
              <a:rPr lang="en-US" smtClean="0"/>
              <a:t>Lee, Sethumadhavan, Suh, Grawock: Tutorial on Security for Computer Architects</a:t>
            </a:r>
            <a:endParaRPr lang="en-US"/>
          </a:p>
        </p:txBody>
      </p:sp>
      <p:sp>
        <p:nvSpPr>
          <p:cNvPr id="7" name="Slide Number Placeholder 6"/>
          <p:cNvSpPr>
            <a:spLocks noGrp="1"/>
          </p:cNvSpPr>
          <p:nvPr>
            <p:ph type="sldNum" sz="quarter" idx="12"/>
          </p:nvPr>
        </p:nvSpPr>
        <p:spPr/>
        <p:txBody>
          <a:bodyPr/>
          <a:lstStyle/>
          <a:p>
            <a:fld id="{3D5887F7-C74D-F944-955D-149141B3C4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5153049-13CF-A347-A71E-D644028D8E12}" type="datetime1">
              <a:rPr lang="en-US" smtClean="0"/>
              <a:pPr/>
              <a:t>4/26/18</a:t>
            </a:fld>
            <a:endParaRPr lang="en-US"/>
          </a:p>
        </p:txBody>
      </p:sp>
      <p:sp>
        <p:nvSpPr>
          <p:cNvPr id="6" name="Footer Placeholder 5"/>
          <p:cNvSpPr>
            <a:spLocks noGrp="1"/>
          </p:cNvSpPr>
          <p:nvPr>
            <p:ph type="ftr" sz="quarter" idx="11"/>
          </p:nvPr>
        </p:nvSpPr>
        <p:spPr/>
        <p:txBody>
          <a:bodyPr/>
          <a:lstStyle/>
          <a:p>
            <a:r>
              <a:rPr lang="en-US" smtClean="0"/>
              <a:t>Lee, Sethumadhavan, Suh, Grawock: Tutorial on Security for Computer Architects</a:t>
            </a:r>
            <a:endParaRPr lang="en-US"/>
          </a:p>
        </p:txBody>
      </p:sp>
      <p:sp>
        <p:nvSpPr>
          <p:cNvPr id="7" name="Slide Number Placeholder 6"/>
          <p:cNvSpPr>
            <a:spLocks noGrp="1"/>
          </p:cNvSpPr>
          <p:nvPr>
            <p:ph type="sldNum" sz="quarter" idx="12"/>
          </p:nvPr>
        </p:nvSpPr>
        <p:spPr/>
        <p:txBody>
          <a:bodyPr/>
          <a:lstStyle/>
          <a:p>
            <a:fld id="{3D5887F7-C74D-F944-955D-149141B3C4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3216927-A798-0548-A244-EFFBF79178CD}" type="datetime1">
              <a:rPr lang="en-US" smtClean="0"/>
              <a:pPr/>
              <a:t>4/26/18</a:t>
            </a:fld>
            <a:endParaRPr lang="en-US"/>
          </a:p>
        </p:txBody>
      </p:sp>
      <p:sp>
        <p:nvSpPr>
          <p:cNvPr id="5" name="Footer Placeholder 4"/>
          <p:cNvSpPr>
            <a:spLocks noGrp="1"/>
          </p:cNvSpPr>
          <p:nvPr>
            <p:ph type="ftr" sz="quarter" idx="11"/>
          </p:nvPr>
        </p:nvSpPr>
        <p:spPr/>
        <p:txBody>
          <a:bodyPr/>
          <a:lstStyle/>
          <a:p>
            <a:r>
              <a:rPr lang="en-US" smtClean="0"/>
              <a:t>Lee, Sethumadhavan, Suh, Grawock: Tutorial on Security for Computer Architects</a:t>
            </a:r>
            <a:endParaRPr lang="en-US"/>
          </a:p>
        </p:txBody>
      </p:sp>
      <p:sp>
        <p:nvSpPr>
          <p:cNvPr id="6" name="Slide Number Placeholder 5"/>
          <p:cNvSpPr>
            <a:spLocks noGrp="1"/>
          </p:cNvSpPr>
          <p:nvPr>
            <p:ph type="sldNum" sz="quarter" idx="12"/>
          </p:nvPr>
        </p:nvSpPr>
        <p:spPr/>
        <p:txBody>
          <a:bodyPr/>
          <a:lstStyle/>
          <a:p>
            <a:fld id="{3D5887F7-C74D-F944-955D-149141B3C4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709104"/>
          </a:xfrm>
          <a:prstGeom prst="rect">
            <a:avLst/>
          </a:prstGeom>
          <a:noFill/>
          <a:ln>
            <a:noFill/>
          </a:ln>
        </p:spPr>
        <p:style>
          <a:lnRef idx="3">
            <a:schemeClr val="lt1"/>
          </a:lnRef>
          <a:fillRef idx="1">
            <a:schemeClr val="accent3"/>
          </a:fillRef>
          <a:effectRef idx="1">
            <a:schemeClr val="accent3"/>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365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752600" y="6400800"/>
            <a:ext cx="5867400" cy="365125"/>
          </a:xfrm>
          <a:prstGeom prst="rect">
            <a:avLst/>
          </a:prstGeom>
        </p:spPr>
        <p:txBody>
          <a:bodyPr vert="horz" lIns="91440" tIns="45720" rIns="91440" bIns="45720" rtlCol="0" anchor="ctr"/>
          <a:lstStyle>
            <a:lvl1pPr algn="ctr">
              <a:defRPr sz="1050">
                <a:solidFill>
                  <a:schemeClr val="tx1">
                    <a:tint val="75000"/>
                  </a:schemeClr>
                </a:solidFill>
                <a:latin typeface="Arial Rounded MT Bold"/>
                <a:cs typeface="Arial Rounded MT Bold"/>
              </a:defRPr>
            </a:lvl1pPr>
          </a:lstStyle>
          <a:p>
            <a:r>
              <a:rPr lang="en-US" smtClean="0"/>
              <a:t>Lee, Sethumadhavan, Suh, Grawock: Tutorial on Security for Computer Architects</a:t>
            </a:r>
            <a:endParaRPr lang="en-US" dirty="0"/>
          </a:p>
        </p:txBody>
      </p:sp>
      <p:sp>
        <p:nvSpPr>
          <p:cNvPr id="6" name="Slide Number Placeholder 5"/>
          <p:cNvSpPr>
            <a:spLocks noGrp="1"/>
          </p:cNvSpPr>
          <p:nvPr>
            <p:ph type="sldNum" sz="quarter" idx="4"/>
          </p:nvPr>
        </p:nvSpPr>
        <p:spPr>
          <a:xfrm>
            <a:off x="8763000" y="6492875"/>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5887F7-C74D-F944-955D-149141B3C418}" type="slidenum">
              <a:rPr lang="en-US" smtClean="0"/>
              <a:pPr/>
              <a:t>‹#›</a:t>
            </a:fld>
            <a:endParaRPr lang="en-US" dirty="0"/>
          </a:p>
        </p:txBody>
      </p:sp>
      <p:cxnSp>
        <p:nvCxnSpPr>
          <p:cNvPr id="9" name="Straight Connector 8"/>
          <p:cNvCxnSpPr/>
          <p:nvPr/>
        </p:nvCxnSpPr>
        <p:spPr>
          <a:xfrm>
            <a:off x="457200" y="861504"/>
            <a:ext cx="8229600"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lvl1pPr algn="ctr" defTabSz="457200" rtl="0" eaLnBrk="1" latinLnBrk="0" hangingPunct="1">
        <a:spcBef>
          <a:spcPct val="0"/>
        </a:spcBef>
        <a:buNone/>
        <a:defRPr sz="3600" kern="1200">
          <a:solidFill>
            <a:schemeClr val="tx1"/>
          </a:solidFill>
          <a:latin typeface="Arial Rounded MT Bold"/>
          <a:ea typeface="+mj-ea"/>
          <a:cs typeface="Arial Rounded MT Bold"/>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Arial Rounded MT Bold"/>
          <a:ea typeface="+mn-ea"/>
          <a:cs typeface="Arial Rounded MT Bold"/>
        </a:defRPr>
      </a:lvl1pPr>
      <a:lvl2pPr marL="742950" indent="-285750" algn="l" defTabSz="457200" rtl="0" eaLnBrk="1" latinLnBrk="0" hangingPunct="1">
        <a:spcBef>
          <a:spcPct val="20000"/>
        </a:spcBef>
        <a:buFont typeface="Arial"/>
        <a:buChar char="–"/>
        <a:defRPr sz="2400" b="0" i="0" kern="1200">
          <a:solidFill>
            <a:srgbClr val="000090"/>
          </a:solidFill>
          <a:latin typeface="Arial Rounded MT Bold"/>
          <a:ea typeface="+mn-ea"/>
          <a:cs typeface="Arial Rounded MT Bold"/>
        </a:defRPr>
      </a:lvl2pPr>
      <a:lvl3pPr marL="1143000" indent="-228600" algn="l" defTabSz="457200" rtl="0" eaLnBrk="1" latinLnBrk="0" hangingPunct="1">
        <a:spcBef>
          <a:spcPct val="20000"/>
        </a:spcBef>
        <a:buFont typeface="Arial"/>
        <a:buChar char="•"/>
        <a:defRPr sz="2000" b="0" i="0" kern="1200">
          <a:solidFill>
            <a:srgbClr val="FF0000"/>
          </a:solidFill>
          <a:latin typeface="Arial Rounded MT Bold"/>
          <a:ea typeface="+mn-ea"/>
          <a:cs typeface="Arial Rounded MT Bold"/>
        </a:defRPr>
      </a:lvl3pPr>
      <a:lvl4pPr marL="1600200" indent="-228600" algn="l" defTabSz="457200" rtl="0" eaLnBrk="1" latinLnBrk="0" hangingPunct="1">
        <a:spcBef>
          <a:spcPct val="20000"/>
        </a:spcBef>
        <a:buFont typeface="Arial"/>
        <a:buChar char="–"/>
        <a:defRPr sz="1800" b="0" i="0" kern="1200">
          <a:solidFill>
            <a:schemeClr val="tx1"/>
          </a:solidFill>
          <a:latin typeface="Arial Rounded MT Bold"/>
          <a:ea typeface="+mn-ea"/>
          <a:cs typeface="Arial Rounded MT Bold"/>
        </a:defRPr>
      </a:lvl4pPr>
      <a:lvl5pPr marL="2057400" indent="-228600" algn="l" defTabSz="457200" rtl="0" eaLnBrk="1" latinLnBrk="0" hangingPunct="1">
        <a:spcBef>
          <a:spcPct val="20000"/>
        </a:spcBef>
        <a:buFont typeface="Arial"/>
        <a:buChar char="»"/>
        <a:defRPr sz="1800" b="0" i="0" kern="1200">
          <a:solidFill>
            <a:schemeClr val="tx1"/>
          </a:solidFill>
          <a:latin typeface="Arial Rounded MT Bold"/>
          <a:ea typeface="+mn-ea"/>
          <a:cs typeface="Arial Rounded MT Bol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20" Type="http://schemas.openxmlformats.org/officeDocument/2006/relationships/image" Target="../media/image40.emf"/><Relationship Id="rId21" Type="http://schemas.openxmlformats.org/officeDocument/2006/relationships/oleObject" Target="../embeddings/oleObject38.bin"/><Relationship Id="rId22" Type="http://schemas.openxmlformats.org/officeDocument/2006/relationships/image" Target="../media/image41.emf"/><Relationship Id="rId23" Type="http://schemas.openxmlformats.org/officeDocument/2006/relationships/oleObject" Target="../embeddings/oleObject39.bin"/><Relationship Id="rId24" Type="http://schemas.openxmlformats.org/officeDocument/2006/relationships/image" Target="../media/image42.emf"/><Relationship Id="rId25" Type="http://schemas.openxmlformats.org/officeDocument/2006/relationships/oleObject" Target="../embeddings/oleObject40.bin"/><Relationship Id="rId26" Type="http://schemas.openxmlformats.org/officeDocument/2006/relationships/image" Target="../media/image43.emf"/><Relationship Id="rId27" Type="http://schemas.openxmlformats.org/officeDocument/2006/relationships/oleObject" Target="../embeddings/oleObject41.bin"/><Relationship Id="rId28" Type="http://schemas.openxmlformats.org/officeDocument/2006/relationships/image" Target="../media/image44.emf"/><Relationship Id="rId29" Type="http://schemas.openxmlformats.org/officeDocument/2006/relationships/oleObject" Target="../embeddings/oleObject42.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9.bin"/><Relationship Id="rId4" Type="http://schemas.openxmlformats.org/officeDocument/2006/relationships/image" Target="../media/image32.emf"/><Relationship Id="rId5" Type="http://schemas.openxmlformats.org/officeDocument/2006/relationships/oleObject" Target="../embeddings/oleObject30.bin"/><Relationship Id="rId30" Type="http://schemas.openxmlformats.org/officeDocument/2006/relationships/image" Target="../media/image45.emf"/><Relationship Id="rId31" Type="http://schemas.openxmlformats.org/officeDocument/2006/relationships/oleObject" Target="../embeddings/oleObject43.bin"/><Relationship Id="rId32" Type="http://schemas.openxmlformats.org/officeDocument/2006/relationships/image" Target="../media/image46.emf"/><Relationship Id="rId9" Type="http://schemas.openxmlformats.org/officeDocument/2006/relationships/oleObject" Target="../embeddings/oleObject32.bin"/><Relationship Id="rId6" Type="http://schemas.openxmlformats.org/officeDocument/2006/relationships/image" Target="../media/image33.emf"/><Relationship Id="rId7" Type="http://schemas.openxmlformats.org/officeDocument/2006/relationships/oleObject" Target="../embeddings/oleObject31.bin"/><Relationship Id="rId8" Type="http://schemas.openxmlformats.org/officeDocument/2006/relationships/image" Target="../media/image34.emf"/><Relationship Id="rId33" Type="http://schemas.openxmlformats.org/officeDocument/2006/relationships/oleObject" Target="../embeddings/oleObject44.bin"/><Relationship Id="rId34" Type="http://schemas.openxmlformats.org/officeDocument/2006/relationships/image" Target="../media/image47.emf"/><Relationship Id="rId10" Type="http://schemas.openxmlformats.org/officeDocument/2006/relationships/image" Target="../media/image35.emf"/><Relationship Id="rId11" Type="http://schemas.openxmlformats.org/officeDocument/2006/relationships/oleObject" Target="../embeddings/oleObject33.bin"/><Relationship Id="rId12" Type="http://schemas.openxmlformats.org/officeDocument/2006/relationships/image" Target="../media/image36.emf"/><Relationship Id="rId13" Type="http://schemas.openxmlformats.org/officeDocument/2006/relationships/oleObject" Target="../embeddings/oleObject34.bin"/><Relationship Id="rId14" Type="http://schemas.openxmlformats.org/officeDocument/2006/relationships/image" Target="../media/image37.emf"/><Relationship Id="rId15" Type="http://schemas.openxmlformats.org/officeDocument/2006/relationships/oleObject" Target="../embeddings/oleObject35.bin"/><Relationship Id="rId16" Type="http://schemas.openxmlformats.org/officeDocument/2006/relationships/image" Target="../media/image38.emf"/><Relationship Id="rId17" Type="http://schemas.openxmlformats.org/officeDocument/2006/relationships/oleObject" Target="../embeddings/oleObject36.bin"/><Relationship Id="rId18" Type="http://schemas.openxmlformats.org/officeDocument/2006/relationships/image" Target="../media/image39.emf"/><Relationship Id="rId19"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48.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49.bin"/><Relationship Id="rId20" Type="http://schemas.openxmlformats.org/officeDocument/2006/relationships/image" Target="../media/image57.emf"/><Relationship Id="rId21" Type="http://schemas.openxmlformats.org/officeDocument/2006/relationships/oleObject" Target="../embeddings/oleObject55.bin"/><Relationship Id="rId22" Type="http://schemas.openxmlformats.org/officeDocument/2006/relationships/image" Target="../media/image58.emf"/><Relationship Id="rId23" Type="http://schemas.openxmlformats.org/officeDocument/2006/relationships/oleObject" Target="../embeddings/oleObject56.bin"/><Relationship Id="rId24" Type="http://schemas.openxmlformats.org/officeDocument/2006/relationships/image" Target="../media/image59.emf"/><Relationship Id="rId10" Type="http://schemas.openxmlformats.org/officeDocument/2006/relationships/image" Target="../media/image52.emf"/><Relationship Id="rId11" Type="http://schemas.openxmlformats.org/officeDocument/2006/relationships/oleObject" Target="../embeddings/oleObject50.bin"/><Relationship Id="rId12" Type="http://schemas.openxmlformats.org/officeDocument/2006/relationships/image" Target="../media/image53.emf"/><Relationship Id="rId13" Type="http://schemas.openxmlformats.org/officeDocument/2006/relationships/oleObject" Target="../embeddings/oleObject51.bin"/><Relationship Id="rId14" Type="http://schemas.openxmlformats.org/officeDocument/2006/relationships/image" Target="../media/image54.emf"/><Relationship Id="rId15" Type="http://schemas.openxmlformats.org/officeDocument/2006/relationships/oleObject" Target="../embeddings/oleObject52.bin"/><Relationship Id="rId16" Type="http://schemas.openxmlformats.org/officeDocument/2006/relationships/image" Target="../media/image55.emf"/><Relationship Id="rId17" Type="http://schemas.openxmlformats.org/officeDocument/2006/relationships/oleObject" Target="../embeddings/oleObject53.bin"/><Relationship Id="rId18" Type="http://schemas.openxmlformats.org/officeDocument/2006/relationships/image" Target="../media/image56.emf"/><Relationship Id="rId19" Type="http://schemas.openxmlformats.org/officeDocument/2006/relationships/oleObject" Target="../embeddings/oleObject54.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46.bin"/><Relationship Id="rId4" Type="http://schemas.openxmlformats.org/officeDocument/2006/relationships/image" Target="../media/image49.emf"/><Relationship Id="rId5" Type="http://schemas.openxmlformats.org/officeDocument/2006/relationships/oleObject" Target="../embeddings/oleObject47.bin"/><Relationship Id="rId6" Type="http://schemas.openxmlformats.org/officeDocument/2006/relationships/image" Target="../media/image50.emf"/><Relationship Id="rId7" Type="http://schemas.openxmlformats.org/officeDocument/2006/relationships/oleObject" Target="../embeddings/oleObject48.bin"/><Relationship Id="rId8" Type="http://schemas.openxmlformats.org/officeDocument/2006/relationships/image" Target="../media/image5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image" Target="../media/image3.emf"/><Relationship Id="rId20" Type="http://schemas.openxmlformats.org/officeDocument/2006/relationships/oleObject" Target="../embeddings/oleObject9.bin"/><Relationship Id="rId21" Type="http://schemas.openxmlformats.org/officeDocument/2006/relationships/image" Target="../media/image9.emf"/><Relationship Id="rId22" Type="http://schemas.openxmlformats.org/officeDocument/2006/relationships/oleObject" Target="../embeddings/oleObject10.bin"/><Relationship Id="rId23" Type="http://schemas.openxmlformats.org/officeDocument/2006/relationships/image" Target="../media/image10.emf"/><Relationship Id="rId24" Type="http://schemas.openxmlformats.org/officeDocument/2006/relationships/oleObject" Target="../embeddings/oleObject11.bin"/><Relationship Id="rId25" Type="http://schemas.openxmlformats.org/officeDocument/2006/relationships/image" Target="../media/image11.emf"/><Relationship Id="rId26" Type="http://schemas.openxmlformats.org/officeDocument/2006/relationships/hyperlink" Target="http://palms.ee.princeton.edu/node/352" TargetMode="External"/><Relationship Id="rId10" Type="http://schemas.openxmlformats.org/officeDocument/2006/relationships/oleObject" Target="../embeddings/oleObject4.bin"/><Relationship Id="rId11" Type="http://schemas.openxmlformats.org/officeDocument/2006/relationships/image" Target="../media/image4.emf"/><Relationship Id="rId12" Type="http://schemas.openxmlformats.org/officeDocument/2006/relationships/oleObject" Target="../embeddings/oleObject5.bin"/><Relationship Id="rId13" Type="http://schemas.openxmlformats.org/officeDocument/2006/relationships/image" Target="../media/image5.emf"/><Relationship Id="rId14" Type="http://schemas.openxmlformats.org/officeDocument/2006/relationships/oleObject" Target="../embeddings/oleObject6.bin"/><Relationship Id="rId15" Type="http://schemas.openxmlformats.org/officeDocument/2006/relationships/image" Target="../media/image6.emf"/><Relationship Id="rId16" Type="http://schemas.openxmlformats.org/officeDocument/2006/relationships/oleObject" Target="../embeddings/oleObject7.bin"/><Relationship Id="rId17" Type="http://schemas.openxmlformats.org/officeDocument/2006/relationships/image" Target="../media/image7.emf"/><Relationship Id="rId18" Type="http://schemas.openxmlformats.org/officeDocument/2006/relationships/oleObject" Target="../embeddings/oleObject8.bin"/><Relationship Id="rId19"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11.xml"/><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8"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2.bin"/><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1" Type="http://schemas.openxmlformats.org/officeDocument/2006/relationships/oleObject" Target="../embeddings/oleObject17.bin"/><Relationship Id="rId12"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12.xml"/><Relationship Id="rId3" Type="http://schemas.openxmlformats.org/officeDocument/2006/relationships/oleObject" Target="../embeddings/oleObject13.bin"/><Relationship Id="rId4" Type="http://schemas.openxmlformats.org/officeDocument/2006/relationships/image" Target="../media/image13.emf"/><Relationship Id="rId5" Type="http://schemas.openxmlformats.org/officeDocument/2006/relationships/oleObject" Target="../embeddings/oleObject14.bin"/><Relationship Id="rId6" Type="http://schemas.openxmlformats.org/officeDocument/2006/relationships/image" Target="../media/image14.emf"/><Relationship Id="rId7" Type="http://schemas.openxmlformats.org/officeDocument/2006/relationships/oleObject" Target="../embeddings/oleObject15.bin"/><Relationship Id="rId8" Type="http://schemas.openxmlformats.org/officeDocument/2006/relationships/image" Target="../media/image15.emf"/><Relationship Id="rId9" Type="http://schemas.openxmlformats.org/officeDocument/2006/relationships/oleObject" Target="../embeddings/oleObject16.bin"/><Relationship Id="rId10" Type="http://schemas.openxmlformats.org/officeDocument/2006/relationships/image" Target="../media/image16.emf"/></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18.emf"/><Relationship Id="rId5" Type="http://schemas.openxmlformats.org/officeDocument/2006/relationships/oleObject" Target="../embeddings/oleObject19.bin"/><Relationship Id="rId6" Type="http://schemas.openxmlformats.org/officeDocument/2006/relationships/image" Target="../media/image19.emf"/><Relationship Id="rId7" Type="http://schemas.openxmlformats.org/officeDocument/2006/relationships/oleObject" Target="../embeddings/oleObject20.bin"/><Relationship Id="rId8" Type="http://schemas.openxmlformats.org/officeDocument/2006/relationships/image" Target="../media/image20.emf"/><Relationship Id="rId9" Type="http://schemas.openxmlformats.org/officeDocument/2006/relationships/oleObject" Target="../embeddings/oleObject21.bin"/><Relationship Id="rId10" Type="http://schemas.openxmlformats.org/officeDocument/2006/relationships/image" Target="../media/image21.emf"/></Relationships>
</file>

<file path=ppt/slides/_rels/slide7.xml.rels><?xml version="1.0" encoding="UTF-8" standalone="yes"?>
<Relationships xmlns="http://schemas.openxmlformats.org/package/2006/relationships"><Relationship Id="rId11" Type="http://schemas.openxmlformats.org/officeDocument/2006/relationships/image" Target="../media/image26.emf"/><Relationship Id="rId12" Type="http://schemas.openxmlformats.org/officeDocument/2006/relationships/oleObject" Target="../embeddings/oleObject27.bin"/><Relationship Id="rId13" Type="http://schemas.openxmlformats.org/officeDocument/2006/relationships/image" Target="../media/image27.emf"/><Relationship Id="rId14" Type="http://schemas.openxmlformats.org/officeDocument/2006/relationships/oleObject" Target="../embeddings/oleObject28.bin"/><Relationship Id="rId15"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12.xml"/><Relationship Id="rId3" Type="http://schemas.openxmlformats.org/officeDocument/2006/relationships/notesSlide" Target="../notesSlides/notesSlide3.xml"/><Relationship Id="rId4" Type="http://schemas.openxmlformats.org/officeDocument/2006/relationships/oleObject" Target="../embeddings/oleObject23.bin"/><Relationship Id="rId5" Type="http://schemas.openxmlformats.org/officeDocument/2006/relationships/image" Target="../media/image23.emf"/><Relationship Id="rId6" Type="http://schemas.openxmlformats.org/officeDocument/2006/relationships/oleObject" Target="../embeddings/oleObject24.bin"/><Relationship Id="rId7" Type="http://schemas.openxmlformats.org/officeDocument/2006/relationships/image" Target="../media/image24.emf"/><Relationship Id="rId8" Type="http://schemas.openxmlformats.org/officeDocument/2006/relationships/oleObject" Target="../embeddings/oleObject25.bin"/><Relationship Id="rId9" Type="http://schemas.openxmlformats.org/officeDocument/2006/relationships/image" Target="../media/image25.emf"/><Relationship Id="rId10" Type="http://schemas.openxmlformats.org/officeDocument/2006/relationships/oleObject" Target="../embeddings/oleObject2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Bastion secure processor architecture</a:t>
            </a:r>
            <a:endParaRPr lang="en-US" dirty="0"/>
          </a:p>
        </p:txBody>
      </p:sp>
      <p:sp>
        <p:nvSpPr>
          <p:cNvPr id="5" name="Subtitle 4"/>
          <p:cNvSpPr>
            <a:spLocks noGrp="1"/>
          </p:cNvSpPr>
          <p:nvPr>
            <p:ph type="subTitle" idx="1"/>
          </p:nvPr>
        </p:nvSpPr>
        <p:spPr/>
        <p:txBody>
          <a:bodyPr>
            <a:normAutofit/>
          </a:bodyPr>
          <a:lstStyle/>
          <a:p>
            <a:r>
              <a:rPr lang="en-US" dirty="0" smtClean="0"/>
              <a:t>Ruby B. Lee</a:t>
            </a:r>
          </a:p>
          <a:p>
            <a:r>
              <a:rPr lang="en-US" smtClean="0"/>
              <a:t>Princeton University</a:t>
            </a:r>
            <a:endParaRPr lang="en-US" dirty="0"/>
          </a:p>
        </p:txBody>
      </p:sp>
    </p:spTree>
    <p:extLst>
      <p:ext uri="{BB962C8B-B14F-4D97-AF65-F5344CB8AC3E}">
        <p14:creationId xmlns:p14="http://schemas.microsoft.com/office/powerpoint/2010/main" val="462861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Zrzut ekranu 2015-10-17 o 11.45.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961" y="3733800"/>
            <a:ext cx="7612503" cy="2366143"/>
          </a:xfrm>
          <a:prstGeom prst="rect">
            <a:avLst/>
          </a:prstGeom>
        </p:spPr>
      </p:pic>
      <p:sp>
        <p:nvSpPr>
          <p:cNvPr id="2" name="Titel 1"/>
          <p:cNvSpPr>
            <a:spLocks noGrp="1"/>
          </p:cNvSpPr>
          <p:nvPr>
            <p:ph type="title"/>
          </p:nvPr>
        </p:nvSpPr>
        <p:spPr/>
        <p:txBody>
          <a:bodyPr/>
          <a:lstStyle/>
          <a:p>
            <a:r>
              <a:rPr lang="en-US" smtClean="0"/>
              <a:t>Attestation of Remote System</a:t>
            </a:r>
            <a:endParaRPr lang="en-US" dirty="0"/>
          </a:p>
        </p:txBody>
      </p:sp>
      <p:sp>
        <p:nvSpPr>
          <p:cNvPr id="4" name="Inhaltsplatzhalter 2"/>
          <p:cNvSpPr>
            <a:spLocks noGrp="1"/>
          </p:cNvSpPr>
          <p:nvPr>
            <p:ph idx="1"/>
          </p:nvPr>
        </p:nvSpPr>
        <p:spPr/>
        <p:txBody>
          <a:bodyPr/>
          <a:lstStyle/>
          <a:p>
            <a:r>
              <a:rPr lang="en-US" dirty="0" smtClean="0"/>
              <a:t>Customers need attestation that </a:t>
            </a:r>
          </a:p>
          <a:p>
            <a:pPr lvl="2"/>
            <a:r>
              <a:rPr lang="en-US" sz="2400" dirty="0" smtClean="0">
                <a:solidFill>
                  <a:schemeClr val="tx1"/>
                </a:solidFill>
              </a:rPr>
              <a:t>correct code is executing on good platform</a:t>
            </a:r>
          </a:p>
          <a:p>
            <a:pPr lvl="2"/>
            <a:r>
              <a:rPr lang="en-US" sz="2400" dirty="0" err="1" smtClean="0">
                <a:solidFill>
                  <a:schemeClr val="tx1"/>
                </a:solidFill>
              </a:rPr>
              <a:t>untrusted</a:t>
            </a:r>
            <a:r>
              <a:rPr lang="en-US" sz="2400" dirty="0" smtClean="0">
                <a:solidFill>
                  <a:schemeClr val="tx1"/>
                </a:solidFill>
              </a:rPr>
              <a:t> subjects have not attempted to compromise the platform, code or data</a:t>
            </a:r>
          </a:p>
          <a:p>
            <a:pPr lvl="2"/>
            <a:r>
              <a:rPr lang="en-US" sz="2400" dirty="0" smtClean="0">
                <a:solidFill>
                  <a:schemeClr val="tx1"/>
                </a:solidFill>
              </a:rPr>
              <a:t>customer has secure means to connect to</a:t>
            </a:r>
            <a:br>
              <a:rPr lang="en-US" sz="2400" dirty="0" smtClean="0">
                <a:solidFill>
                  <a:schemeClr val="tx1"/>
                </a:solidFill>
              </a:rPr>
            </a:br>
            <a:r>
              <a:rPr lang="en-US" sz="2400" dirty="0" smtClean="0">
                <a:solidFill>
                  <a:schemeClr val="tx1"/>
                </a:solidFill>
              </a:rPr>
              <a:t>the remote code and data </a:t>
            </a:r>
            <a:endParaRPr lang="en-US" sz="2400" dirty="0">
              <a:solidFill>
                <a:schemeClr val="tx1"/>
              </a:solidFill>
            </a:endParaRPr>
          </a:p>
        </p:txBody>
      </p:sp>
    </p:spTree>
    <p:extLst>
      <p:ext uri="{BB962C8B-B14F-4D97-AF65-F5344CB8AC3E}">
        <p14:creationId xmlns:p14="http://schemas.microsoft.com/office/powerpoint/2010/main" val="1800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9" name="Rectangle 2"/>
          <p:cNvSpPr>
            <a:spLocks noGrp="1" noChangeArrowheads="1"/>
          </p:cNvSpPr>
          <p:nvPr>
            <p:ph type="title"/>
          </p:nvPr>
        </p:nvSpPr>
        <p:spPr/>
        <p:txBody>
          <a:bodyPr/>
          <a:lstStyle/>
          <a:p>
            <a:r>
              <a:rPr lang="en-US" dirty="0" smtClean="0"/>
              <a:t>Bastion’s Tailored </a:t>
            </a:r>
            <a:r>
              <a:rPr lang="en-US" dirty="0"/>
              <a:t>Attestation</a:t>
            </a:r>
            <a:endParaRPr lang="fr-CA" dirty="0"/>
          </a:p>
        </p:txBody>
      </p:sp>
      <p:graphicFrame>
        <p:nvGraphicFramePr>
          <p:cNvPr id="61442" name="Object 2"/>
          <p:cNvGraphicFramePr>
            <a:graphicFrameLocks noChangeAspect="1"/>
          </p:cNvGraphicFramePr>
          <p:nvPr/>
        </p:nvGraphicFramePr>
        <p:xfrm>
          <a:off x="609600" y="2414588"/>
          <a:ext cx="6689725" cy="2289175"/>
        </p:xfrm>
        <a:graphic>
          <a:graphicData uri="http://schemas.openxmlformats.org/presentationml/2006/ole">
            <mc:AlternateContent xmlns:mc="http://schemas.openxmlformats.org/markup-compatibility/2006">
              <mc:Choice xmlns:v="urn:schemas-microsoft-com:vml" Requires="v">
                <p:oleObj spid="_x0000_s49335" name="Visio" r:id="rId3" imgW="5041900" imgH="1638300" progId="">
                  <p:embed/>
                </p:oleObj>
              </mc:Choice>
              <mc:Fallback>
                <p:oleObj name="Visio" r:id="rId3" imgW="5041900" imgH="16383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14588"/>
                        <a:ext cx="66897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85" name="Object 3"/>
          <p:cNvGraphicFramePr>
            <a:graphicFrameLocks noChangeAspect="1"/>
          </p:cNvGraphicFramePr>
          <p:nvPr/>
        </p:nvGraphicFramePr>
        <p:xfrm>
          <a:off x="660400" y="3884613"/>
          <a:ext cx="1679575" cy="1060450"/>
        </p:xfrm>
        <a:graphic>
          <a:graphicData uri="http://schemas.openxmlformats.org/presentationml/2006/ole">
            <mc:AlternateContent xmlns:mc="http://schemas.openxmlformats.org/markup-compatibility/2006">
              <mc:Choice xmlns:v="urn:schemas-microsoft-com:vml" Requires="v">
                <p:oleObj spid="_x0000_s49336" name="Visio" r:id="rId5" imgW="1270000" imgH="762000" progId="">
                  <p:embed/>
                </p:oleObj>
              </mc:Choice>
              <mc:Fallback>
                <p:oleObj name="Visio" r:id="rId5" imgW="1270000" imgH="7620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3884613"/>
                        <a:ext cx="1679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86" name="Object 4"/>
          <p:cNvGraphicFramePr>
            <a:graphicFrameLocks noChangeAspect="1"/>
          </p:cNvGraphicFramePr>
          <p:nvPr/>
        </p:nvGraphicFramePr>
        <p:xfrm>
          <a:off x="1447800" y="3121025"/>
          <a:ext cx="2178050" cy="500063"/>
        </p:xfrm>
        <a:graphic>
          <a:graphicData uri="http://schemas.openxmlformats.org/presentationml/2006/ole">
            <mc:AlternateContent xmlns:mc="http://schemas.openxmlformats.org/markup-compatibility/2006">
              <mc:Choice xmlns:v="urn:schemas-microsoft-com:vml" Requires="v">
                <p:oleObj spid="_x0000_s49337" name="Visio" r:id="rId7" imgW="1651000" imgH="368300" progId="">
                  <p:embed/>
                </p:oleObj>
              </mc:Choice>
              <mc:Fallback>
                <p:oleObj name="Visio" r:id="rId7" imgW="1651000" imgH="3683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121025"/>
                        <a:ext cx="217805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88" name="Object 5"/>
          <p:cNvGraphicFramePr>
            <a:graphicFrameLocks noChangeAspect="1"/>
          </p:cNvGraphicFramePr>
          <p:nvPr/>
        </p:nvGraphicFramePr>
        <p:xfrm>
          <a:off x="2079625" y="3568700"/>
          <a:ext cx="1425575" cy="1077913"/>
        </p:xfrm>
        <a:graphic>
          <a:graphicData uri="http://schemas.openxmlformats.org/presentationml/2006/ole">
            <mc:AlternateContent xmlns:mc="http://schemas.openxmlformats.org/markup-compatibility/2006">
              <mc:Choice xmlns:v="urn:schemas-microsoft-com:vml" Requires="v">
                <p:oleObj spid="_x0000_s49338" name="Visio" r:id="rId9" imgW="1079500" imgH="774700" progId="">
                  <p:embed/>
                </p:oleObj>
              </mc:Choice>
              <mc:Fallback>
                <p:oleObj name="Visio" r:id="rId9" imgW="1079500" imgH="7747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79625" y="3568700"/>
                        <a:ext cx="1425575"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89" name="Object 6"/>
          <p:cNvGraphicFramePr>
            <a:graphicFrameLocks noChangeAspect="1"/>
          </p:cNvGraphicFramePr>
          <p:nvPr/>
        </p:nvGraphicFramePr>
        <p:xfrm>
          <a:off x="2830513" y="3873500"/>
          <a:ext cx="2033587" cy="1079500"/>
        </p:xfrm>
        <a:graphic>
          <a:graphicData uri="http://schemas.openxmlformats.org/presentationml/2006/ole">
            <mc:AlternateContent xmlns:mc="http://schemas.openxmlformats.org/markup-compatibility/2006">
              <mc:Choice xmlns:v="urn:schemas-microsoft-com:vml" Requires="v">
                <p:oleObj spid="_x0000_s49339" name="Visio" r:id="rId11" imgW="1536700" imgH="774700" progId="">
                  <p:embed/>
                </p:oleObj>
              </mc:Choice>
              <mc:Fallback>
                <p:oleObj name="Visio" r:id="rId11" imgW="1536700" imgH="7747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30513" y="3873500"/>
                        <a:ext cx="203358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0" name="Object 7"/>
          <p:cNvGraphicFramePr>
            <a:graphicFrameLocks noChangeAspect="1"/>
          </p:cNvGraphicFramePr>
          <p:nvPr/>
        </p:nvGraphicFramePr>
        <p:xfrm>
          <a:off x="3700463" y="3028950"/>
          <a:ext cx="1131887" cy="909638"/>
        </p:xfrm>
        <a:graphic>
          <a:graphicData uri="http://schemas.openxmlformats.org/presentationml/2006/ole">
            <mc:AlternateContent xmlns:mc="http://schemas.openxmlformats.org/markup-compatibility/2006">
              <mc:Choice xmlns:v="urn:schemas-microsoft-com:vml" Requires="v">
                <p:oleObj spid="_x0000_s49340" name="Visio" r:id="rId13" imgW="863600" imgH="647700" progId="">
                  <p:embed/>
                </p:oleObj>
              </mc:Choice>
              <mc:Fallback>
                <p:oleObj name="Visio" r:id="rId13" imgW="863600" imgH="647700" progId="">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00463" y="3028950"/>
                        <a:ext cx="1131887" cy="90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1" name="Object 8"/>
          <p:cNvGraphicFramePr>
            <a:graphicFrameLocks noChangeAspect="1"/>
          </p:cNvGraphicFramePr>
          <p:nvPr/>
        </p:nvGraphicFramePr>
        <p:xfrm>
          <a:off x="4430713" y="3057525"/>
          <a:ext cx="1625600" cy="1300163"/>
        </p:xfrm>
        <a:graphic>
          <a:graphicData uri="http://schemas.openxmlformats.org/presentationml/2006/ole">
            <mc:AlternateContent xmlns:mc="http://schemas.openxmlformats.org/markup-compatibility/2006">
              <mc:Choice xmlns:v="urn:schemas-microsoft-com:vml" Requires="v">
                <p:oleObj spid="_x0000_s49341" name="Visio" r:id="rId15" imgW="1231900" imgH="927100" progId="">
                  <p:embed/>
                </p:oleObj>
              </mc:Choice>
              <mc:Fallback>
                <p:oleObj name="Visio" r:id="rId15" imgW="1231900" imgH="927100" progId="">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0713" y="3057525"/>
                        <a:ext cx="1625600" cy="130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2" name="Object 9"/>
          <p:cNvGraphicFramePr>
            <a:graphicFrameLocks noChangeAspect="1"/>
          </p:cNvGraphicFramePr>
          <p:nvPr/>
        </p:nvGraphicFramePr>
        <p:xfrm>
          <a:off x="5192713" y="3656013"/>
          <a:ext cx="1746250" cy="1289050"/>
        </p:xfrm>
        <a:graphic>
          <a:graphicData uri="http://schemas.openxmlformats.org/presentationml/2006/ole">
            <mc:AlternateContent xmlns:mc="http://schemas.openxmlformats.org/markup-compatibility/2006">
              <mc:Choice xmlns:v="urn:schemas-microsoft-com:vml" Requires="v">
                <p:oleObj spid="_x0000_s49342" name="Visio" r:id="rId17" imgW="1320800" imgH="927100" progId="">
                  <p:embed/>
                </p:oleObj>
              </mc:Choice>
              <mc:Fallback>
                <p:oleObj name="Visio" r:id="rId17" imgW="1320800" imgH="927100" progId="">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92713" y="3656013"/>
                        <a:ext cx="1746250"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4" name="Object 10"/>
          <p:cNvGraphicFramePr>
            <a:graphicFrameLocks noChangeAspect="1"/>
          </p:cNvGraphicFramePr>
          <p:nvPr/>
        </p:nvGraphicFramePr>
        <p:xfrm>
          <a:off x="6172200" y="2719388"/>
          <a:ext cx="1443038" cy="504825"/>
        </p:xfrm>
        <a:graphic>
          <a:graphicData uri="http://schemas.openxmlformats.org/presentationml/2006/ole">
            <mc:AlternateContent xmlns:mc="http://schemas.openxmlformats.org/markup-compatibility/2006">
              <mc:Choice xmlns:v="urn:schemas-microsoft-com:vml" Requires="v">
                <p:oleObj spid="_x0000_s49343" name="Visio" r:id="rId19" imgW="1092200" imgH="368300" progId="">
                  <p:embed/>
                </p:oleObj>
              </mc:Choice>
              <mc:Fallback>
                <p:oleObj name="Visio" r:id="rId19" imgW="1092200" imgH="368300" progId="">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72200" y="2719388"/>
                        <a:ext cx="1443038"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5" name="Object 11"/>
          <p:cNvGraphicFramePr>
            <a:graphicFrameLocks noChangeAspect="1"/>
          </p:cNvGraphicFramePr>
          <p:nvPr/>
        </p:nvGraphicFramePr>
        <p:xfrm>
          <a:off x="6181725" y="4210050"/>
          <a:ext cx="1444625" cy="482600"/>
        </p:xfrm>
        <a:graphic>
          <a:graphicData uri="http://schemas.openxmlformats.org/presentationml/2006/ole">
            <mc:AlternateContent xmlns:mc="http://schemas.openxmlformats.org/markup-compatibility/2006">
              <mc:Choice xmlns:v="urn:schemas-microsoft-com:vml" Requires="v">
                <p:oleObj spid="_x0000_s49344" name="Visio" r:id="rId21" imgW="1092200" imgH="355600" progId="">
                  <p:embed/>
                </p:oleObj>
              </mc:Choice>
              <mc:Fallback>
                <p:oleObj name="Visio" r:id="rId21" imgW="1092200" imgH="355600" progId="">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81725" y="4210050"/>
                        <a:ext cx="14446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6" name="Object 12"/>
          <p:cNvGraphicFramePr>
            <a:graphicFrameLocks noChangeAspect="1"/>
          </p:cNvGraphicFramePr>
          <p:nvPr/>
        </p:nvGraphicFramePr>
        <p:xfrm>
          <a:off x="6362700" y="3176588"/>
          <a:ext cx="2193925" cy="1081087"/>
        </p:xfrm>
        <a:graphic>
          <a:graphicData uri="http://schemas.openxmlformats.org/presentationml/2006/ole">
            <mc:AlternateContent xmlns:mc="http://schemas.openxmlformats.org/markup-compatibility/2006">
              <mc:Choice xmlns:v="urn:schemas-microsoft-com:vml" Requires="v">
                <p:oleObj spid="_x0000_s49345" name="Visio" r:id="rId23" imgW="1663700" imgH="774700" progId="">
                  <p:embed/>
                </p:oleObj>
              </mc:Choice>
              <mc:Fallback>
                <p:oleObj name="Visio" r:id="rId23" imgW="1663700" imgH="774700" progId="">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62700" y="3176588"/>
                        <a:ext cx="2193925"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7" name="Object 13"/>
          <p:cNvGraphicFramePr>
            <a:graphicFrameLocks noChangeAspect="1"/>
          </p:cNvGraphicFramePr>
          <p:nvPr/>
        </p:nvGraphicFramePr>
        <p:xfrm>
          <a:off x="677863" y="3514725"/>
          <a:ext cx="6810375" cy="1857375"/>
        </p:xfrm>
        <a:graphic>
          <a:graphicData uri="http://schemas.openxmlformats.org/presentationml/2006/ole">
            <mc:AlternateContent xmlns:mc="http://schemas.openxmlformats.org/markup-compatibility/2006">
              <mc:Choice xmlns:v="urn:schemas-microsoft-com:vml" Requires="v">
                <p:oleObj spid="_x0000_s49346" name="Visio" r:id="rId25" imgW="5118100" imgH="1333500" progId="">
                  <p:embed/>
                </p:oleObj>
              </mc:Choice>
              <mc:Fallback>
                <p:oleObj name="Visio" r:id="rId25" imgW="5118100" imgH="1333500" progId="">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7863" y="3514725"/>
                        <a:ext cx="68103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298" name="Object 14"/>
          <p:cNvGraphicFramePr>
            <a:graphicFrameLocks noChangeAspect="1"/>
          </p:cNvGraphicFramePr>
          <p:nvPr/>
        </p:nvGraphicFramePr>
        <p:xfrm>
          <a:off x="1263650" y="3130550"/>
          <a:ext cx="6188075" cy="2505075"/>
        </p:xfrm>
        <a:graphic>
          <a:graphicData uri="http://schemas.openxmlformats.org/presentationml/2006/ole">
            <mc:AlternateContent xmlns:mc="http://schemas.openxmlformats.org/markup-compatibility/2006">
              <mc:Choice xmlns:v="urn:schemas-microsoft-com:vml" Requires="v">
                <p:oleObj spid="_x0000_s49347" name="Visio" r:id="rId27" imgW="4660900" imgH="1790700" progId="">
                  <p:embed/>
                </p:oleObj>
              </mc:Choice>
              <mc:Fallback>
                <p:oleObj name="Visio" r:id="rId27" imgW="4660900" imgH="1790700" progId="">
                  <p:embed/>
                  <p:pic>
                    <p:nvPicPr>
                      <p:cNvPr id="0" name="Picture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263650" y="3130550"/>
                        <a:ext cx="61880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300" name="Object 15"/>
          <p:cNvGraphicFramePr>
            <a:graphicFrameLocks noChangeAspect="1"/>
          </p:cNvGraphicFramePr>
          <p:nvPr/>
        </p:nvGraphicFramePr>
        <p:xfrm>
          <a:off x="1241425" y="3327400"/>
          <a:ext cx="6188075" cy="2551113"/>
        </p:xfrm>
        <a:graphic>
          <a:graphicData uri="http://schemas.openxmlformats.org/presentationml/2006/ole">
            <mc:AlternateContent xmlns:mc="http://schemas.openxmlformats.org/markup-compatibility/2006">
              <mc:Choice xmlns:v="urn:schemas-microsoft-com:vml" Requires="v">
                <p:oleObj spid="_x0000_s49348" name="Visio" r:id="rId29" imgW="4660900" imgH="1816100" progId="">
                  <p:embed/>
                </p:oleObj>
              </mc:Choice>
              <mc:Fallback>
                <p:oleObj name="Visio" r:id="rId29" imgW="4660900" imgH="1816100" progId="">
                  <p:embed/>
                  <p:pic>
                    <p:nvPicPr>
                      <p:cNvPr id="0" name="Picture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241425" y="3327400"/>
                        <a:ext cx="6188075"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301" name="Object 16"/>
          <p:cNvGraphicFramePr>
            <a:graphicFrameLocks noChangeAspect="1"/>
          </p:cNvGraphicFramePr>
          <p:nvPr/>
        </p:nvGraphicFramePr>
        <p:xfrm>
          <a:off x="1254125" y="3638550"/>
          <a:ext cx="6180138" cy="2533650"/>
        </p:xfrm>
        <a:graphic>
          <a:graphicData uri="http://schemas.openxmlformats.org/presentationml/2006/ole">
            <mc:AlternateContent xmlns:mc="http://schemas.openxmlformats.org/markup-compatibility/2006">
              <mc:Choice xmlns:v="urn:schemas-microsoft-com:vml" Requires="v">
                <p:oleObj spid="_x0000_s49349" name="Visio" r:id="rId31" imgW="4660900" imgH="1816100" progId="">
                  <p:embed/>
                </p:oleObj>
              </mc:Choice>
              <mc:Fallback>
                <p:oleObj name="Visio" r:id="rId31" imgW="4660900" imgH="1816100" progId="">
                  <p:embed/>
                  <p:pic>
                    <p:nvPicPr>
                      <p:cNvPr id="0" name="Picture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54125" y="3638550"/>
                        <a:ext cx="6180138"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97302" name="Object 17"/>
          <p:cNvGraphicFramePr>
            <a:graphicFrameLocks noChangeAspect="1"/>
          </p:cNvGraphicFramePr>
          <p:nvPr/>
        </p:nvGraphicFramePr>
        <p:xfrm>
          <a:off x="2057400" y="3536950"/>
          <a:ext cx="100013" cy="768350"/>
        </p:xfrm>
        <a:graphic>
          <a:graphicData uri="http://schemas.openxmlformats.org/presentationml/2006/ole">
            <mc:AlternateContent xmlns:mc="http://schemas.openxmlformats.org/markup-compatibility/2006">
              <mc:Choice xmlns:v="urn:schemas-microsoft-com:vml" Requires="v">
                <p:oleObj spid="_x0000_s49350" name="Visio" r:id="rId33" imgW="76200" imgH="558800" progId="">
                  <p:embed/>
                </p:oleObj>
              </mc:Choice>
              <mc:Fallback>
                <p:oleObj name="Visio" r:id="rId33" imgW="76200" imgH="558800" progId="">
                  <p:embed/>
                  <p:pic>
                    <p:nvPicPr>
                      <p:cNvPr id="0" name="Picture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057400" y="3536950"/>
                        <a:ext cx="100013"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7303" name="Rectangle 23"/>
          <p:cNvSpPr>
            <a:spLocks noChangeArrowheads="1"/>
          </p:cNvSpPr>
          <p:nvPr/>
        </p:nvSpPr>
        <p:spPr bwMode="auto">
          <a:xfrm>
            <a:off x="6191250" y="2762250"/>
            <a:ext cx="438150" cy="438150"/>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
        <p:nvSpPr>
          <p:cNvPr id="97304" name="Rectangle 24"/>
          <p:cNvSpPr>
            <a:spLocks noChangeArrowheads="1"/>
          </p:cNvSpPr>
          <p:nvPr/>
        </p:nvSpPr>
        <p:spPr bwMode="auto">
          <a:xfrm>
            <a:off x="6200775" y="4233863"/>
            <a:ext cx="438150" cy="438150"/>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3762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wipe(left)">
                                      <p:cBhvr>
                                        <p:cTn id="7" dur="500"/>
                                        <p:tgtEl>
                                          <p:spTgt spid="9728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728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7288"/>
                                        </p:tgtEl>
                                        <p:attrNameLst>
                                          <p:attrName>style.visibility</p:attrName>
                                        </p:attrNameLst>
                                      </p:cBhvr>
                                      <p:to>
                                        <p:strVal val="visible"/>
                                      </p:to>
                                    </p:set>
                                    <p:animEffect transition="in" filter="wipe(left)">
                                      <p:cBhvr>
                                        <p:cTn id="16" dur="500"/>
                                        <p:tgtEl>
                                          <p:spTgt spid="9728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7289"/>
                                        </p:tgtEl>
                                        <p:attrNameLst>
                                          <p:attrName>style.visibility</p:attrName>
                                        </p:attrNameLst>
                                      </p:cBhvr>
                                      <p:to>
                                        <p:strVal val="visible"/>
                                      </p:to>
                                    </p:set>
                                    <p:animEffect transition="in" filter="wipe(left)">
                                      <p:cBhvr>
                                        <p:cTn id="21" dur="500"/>
                                        <p:tgtEl>
                                          <p:spTgt spid="9728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729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7291"/>
                                        </p:tgtEl>
                                        <p:attrNameLst>
                                          <p:attrName>style.visibility</p:attrName>
                                        </p:attrNameLst>
                                      </p:cBhvr>
                                      <p:to>
                                        <p:strVal val="visible"/>
                                      </p:to>
                                    </p:set>
                                    <p:animEffect transition="in" filter="wipe(left)">
                                      <p:cBhvr>
                                        <p:cTn id="30" dur="500"/>
                                        <p:tgtEl>
                                          <p:spTgt spid="9729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7292"/>
                                        </p:tgtEl>
                                        <p:attrNameLst>
                                          <p:attrName>style.visibility</p:attrName>
                                        </p:attrNameLst>
                                      </p:cBhvr>
                                      <p:to>
                                        <p:strVal val="visible"/>
                                      </p:to>
                                    </p:set>
                                    <p:animEffect transition="in" filter="wipe(left)">
                                      <p:cBhvr>
                                        <p:cTn id="35" dur="500"/>
                                        <p:tgtEl>
                                          <p:spTgt spid="9729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7294"/>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973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729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0"/>
                                  </p:stCondLst>
                                  <p:childTnLst>
                                    <p:set>
                                      <p:cBhvr>
                                        <p:cTn id="49" dur="1" fill="hold">
                                          <p:stCondLst>
                                            <p:cond delay="0"/>
                                          </p:stCondLst>
                                        </p:cTn>
                                        <p:tgtEl>
                                          <p:spTgt spid="9730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97296"/>
                                        </p:tgtEl>
                                        <p:attrNameLst>
                                          <p:attrName>style.visibility</p:attrName>
                                        </p:attrNameLst>
                                      </p:cBhvr>
                                      <p:to>
                                        <p:strVal val="visible"/>
                                      </p:to>
                                    </p:set>
                                    <p:animEffect transition="in" filter="wipe(left)">
                                      <p:cBhvr>
                                        <p:cTn id="54" dur="500"/>
                                        <p:tgtEl>
                                          <p:spTgt spid="9729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97297"/>
                                        </p:tgtEl>
                                        <p:attrNameLst>
                                          <p:attrName>style.visibility</p:attrName>
                                        </p:attrNameLst>
                                      </p:cBhvr>
                                      <p:to>
                                        <p:strVal val="visible"/>
                                      </p:to>
                                    </p:set>
                                    <p:animEffect transition="in" filter="wipe(left)">
                                      <p:cBhvr>
                                        <p:cTn id="59" dur="1000"/>
                                        <p:tgtEl>
                                          <p:spTgt spid="9729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97298"/>
                                        </p:tgtEl>
                                        <p:attrNameLst>
                                          <p:attrName>style.visibility</p:attrName>
                                        </p:attrNameLst>
                                      </p:cBhvr>
                                      <p:to>
                                        <p:strVal val="visible"/>
                                      </p:to>
                                    </p:set>
                                    <p:animEffect transition="in" filter="wipe(left)">
                                      <p:cBhvr>
                                        <p:cTn id="64" dur="1000"/>
                                        <p:tgtEl>
                                          <p:spTgt spid="97298"/>
                                        </p:tgtEl>
                                      </p:cBhvr>
                                    </p:animEffect>
                                  </p:childTnLst>
                                </p:cTn>
                              </p:par>
                              <p:par>
                                <p:cTn id="65" presetID="1" presetClass="entr" presetSubtype="0" fill="hold" nodeType="withEffect">
                                  <p:stCondLst>
                                    <p:cond delay="0"/>
                                  </p:stCondLst>
                                  <p:childTnLst>
                                    <p:set>
                                      <p:cBhvr>
                                        <p:cTn id="66" dur="1" fill="hold">
                                          <p:stCondLst>
                                            <p:cond delay="0"/>
                                          </p:stCondLst>
                                        </p:cTn>
                                        <p:tgtEl>
                                          <p:spTgt spid="9730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97300"/>
                                        </p:tgtEl>
                                        <p:attrNameLst>
                                          <p:attrName>style.visibility</p:attrName>
                                        </p:attrNameLst>
                                      </p:cBhvr>
                                      <p:to>
                                        <p:strVal val="visible"/>
                                      </p:to>
                                    </p:set>
                                    <p:animEffect transition="in" filter="wipe(left)">
                                      <p:cBhvr>
                                        <p:cTn id="71" dur="1000"/>
                                        <p:tgtEl>
                                          <p:spTgt spid="9730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97301"/>
                                        </p:tgtEl>
                                        <p:attrNameLst>
                                          <p:attrName>style.visibility</p:attrName>
                                        </p:attrNameLst>
                                      </p:cBhvr>
                                      <p:to>
                                        <p:strVal val="visible"/>
                                      </p:to>
                                    </p:set>
                                    <p:animEffect transition="in" filter="wipe(left)">
                                      <p:cBhvr>
                                        <p:cTn id="76" dur="1000"/>
                                        <p:tgtEl>
                                          <p:spTgt spid="97301"/>
                                        </p:tgtEl>
                                      </p:cBhvr>
                                    </p:animEffect>
                                  </p:childTnLst>
                                </p:cTn>
                              </p:par>
                              <p:par>
                                <p:cTn id="77" presetID="53" presetClass="entr" presetSubtype="0" fill="hold" grpId="1" nodeType="withEffect">
                                  <p:stCondLst>
                                    <p:cond delay="0"/>
                                  </p:stCondLst>
                                  <p:childTnLst>
                                    <p:set>
                                      <p:cBhvr>
                                        <p:cTn id="78" dur="1" fill="hold">
                                          <p:stCondLst>
                                            <p:cond delay="0"/>
                                          </p:stCondLst>
                                        </p:cTn>
                                        <p:tgtEl>
                                          <p:spTgt spid="97303"/>
                                        </p:tgtEl>
                                        <p:attrNameLst>
                                          <p:attrName>style.visibility</p:attrName>
                                        </p:attrNameLst>
                                      </p:cBhvr>
                                      <p:to>
                                        <p:strVal val="visible"/>
                                      </p:to>
                                    </p:set>
                                    <p:anim calcmode="lin" valueType="num">
                                      <p:cBhvr>
                                        <p:cTn id="79" dur="500" fill="hold"/>
                                        <p:tgtEl>
                                          <p:spTgt spid="97303"/>
                                        </p:tgtEl>
                                        <p:attrNameLst>
                                          <p:attrName>ppt_w</p:attrName>
                                        </p:attrNameLst>
                                      </p:cBhvr>
                                      <p:tavLst>
                                        <p:tav tm="0">
                                          <p:val>
                                            <p:fltVal val="0"/>
                                          </p:val>
                                        </p:tav>
                                        <p:tav tm="100000">
                                          <p:val>
                                            <p:strVal val="#ppt_w"/>
                                          </p:val>
                                        </p:tav>
                                      </p:tavLst>
                                    </p:anim>
                                    <p:anim calcmode="lin" valueType="num">
                                      <p:cBhvr>
                                        <p:cTn id="80" dur="500" fill="hold"/>
                                        <p:tgtEl>
                                          <p:spTgt spid="97303"/>
                                        </p:tgtEl>
                                        <p:attrNameLst>
                                          <p:attrName>ppt_h</p:attrName>
                                        </p:attrNameLst>
                                      </p:cBhvr>
                                      <p:tavLst>
                                        <p:tav tm="0">
                                          <p:val>
                                            <p:fltVal val="0"/>
                                          </p:val>
                                        </p:tav>
                                        <p:tav tm="100000">
                                          <p:val>
                                            <p:strVal val="#ppt_h"/>
                                          </p:val>
                                        </p:tav>
                                      </p:tavLst>
                                    </p:anim>
                                    <p:animEffect transition="in" filter="fade">
                                      <p:cBhvr>
                                        <p:cTn id="81" dur="500"/>
                                        <p:tgtEl>
                                          <p:spTgt spid="97303"/>
                                        </p:tgtEl>
                                      </p:cBhvr>
                                    </p:animEffect>
                                  </p:childTnLst>
                                </p:cTn>
                              </p:par>
                              <p:par>
                                <p:cTn id="82" presetID="53" presetClass="entr" presetSubtype="0" fill="hold" grpId="1" nodeType="withEffect">
                                  <p:stCondLst>
                                    <p:cond delay="0"/>
                                  </p:stCondLst>
                                  <p:childTnLst>
                                    <p:set>
                                      <p:cBhvr>
                                        <p:cTn id="83" dur="1" fill="hold">
                                          <p:stCondLst>
                                            <p:cond delay="0"/>
                                          </p:stCondLst>
                                        </p:cTn>
                                        <p:tgtEl>
                                          <p:spTgt spid="97304"/>
                                        </p:tgtEl>
                                        <p:attrNameLst>
                                          <p:attrName>style.visibility</p:attrName>
                                        </p:attrNameLst>
                                      </p:cBhvr>
                                      <p:to>
                                        <p:strVal val="visible"/>
                                      </p:to>
                                    </p:set>
                                    <p:anim calcmode="lin" valueType="num">
                                      <p:cBhvr>
                                        <p:cTn id="84" dur="500" fill="hold"/>
                                        <p:tgtEl>
                                          <p:spTgt spid="97304"/>
                                        </p:tgtEl>
                                        <p:attrNameLst>
                                          <p:attrName>ppt_w</p:attrName>
                                        </p:attrNameLst>
                                      </p:cBhvr>
                                      <p:tavLst>
                                        <p:tav tm="0">
                                          <p:val>
                                            <p:fltVal val="0"/>
                                          </p:val>
                                        </p:tav>
                                        <p:tav tm="100000">
                                          <p:val>
                                            <p:strVal val="#ppt_w"/>
                                          </p:val>
                                        </p:tav>
                                      </p:tavLst>
                                    </p:anim>
                                    <p:anim calcmode="lin" valueType="num">
                                      <p:cBhvr>
                                        <p:cTn id="85" dur="500" fill="hold"/>
                                        <p:tgtEl>
                                          <p:spTgt spid="97304"/>
                                        </p:tgtEl>
                                        <p:attrNameLst>
                                          <p:attrName>ppt_h</p:attrName>
                                        </p:attrNameLst>
                                      </p:cBhvr>
                                      <p:tavLst>
                                        <p:tav tm="0">
                                          <p:val>
                                            <p:fltVal val="0"/>
                                          </p:val>
                                        </p:tav>
                                        <p:tav tm="100000">
                                          <p:val>
                                            <p:strVal val="#ppt_h"/>
                                          </p:val>
                                        </p:tav>
                                      </p:tavLst>
                                    </p:anim>
                                    <p:animEffect transition="in" filter="fade">
                                      <p:cBhvr>
                                        <p:cTn id="86" dur="500"/>
                                        <p:tgtEl>
                                          <p:spTgt spid="97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animBg="1"/>
      <p:bldP spid="97303" grpId="1" animBg="1"/>
      <p:bldP spid="97304" grpId="0" animBg="1"/>
      <p:bldP spid="9730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smtClean="0"/>
              <a:t>Bastion Architectural Concepts</a:t>
            </a:r>
            <a:endParaRPr lang="fr-CA" dirty="0"/>
          </a:p>
        </p:txBody>
      </p:sp>
      <p:sp>
        <p:nvSpPr>
          <p:cNvPr id="73732" name="Rectangle 3"/>
          <p:cNvSpPr>
            <a:spLocks noGrp="1" noChangeArrowheads="1"/>
          </p:cNvSpPr>
          <p:nvPr>
            <p:ph type="body" idx="1"/>
          </p:nvPr>
        </p:nvSpPr>
        <p:spPr/>
        <p:txBody>
          <a:bodyPr>
            <a:normAutofit fontScale="77500" lnSpcReduction="20000"/>
          </a:bodyPr>
          <a:lstStyle/>
          <a:p>
            <a:r>
              <a:rPr lang="en-US" dirty="0" smtClean="0"/>
              <a:t>Bastion architecture is a co-designed </a:t>
            </a:r>
            <a:br>
              <a:rPr lang="en-US" dirty="0" smtClean="0"/>
            </a:br>
            <a:r>
              <a:rPr lang="en-US" dirty="0" smtClean="0"/>
              <a:t>Processor-Hypervisor Trusted Computing Base (TCB) </a:t>
            </a:r>
          </a:p>
          <a:p>
            <a:r>
              <a:rPr lang="en-US" dirty="0" smtClean="0"/>
              <a:t>Minimal, layer-skipping trust chain with HW trust anchors</a:t>
            </a:r>
          </a:p>
          <a:p>
            <a:pPr lvl="1"/>
            <a:r>
              <a:rPr lang="en-US" dirty="0" smtClean="0"/>
              <a:t>Processor hardware protects Hypervisor</a:t>
            </a:r>
          </a:p>
          <a:p>
            <a:pPr lvl="1"/>
            <a:r>
              <a:rPr lang="en-US" dirty="0" smtClean="0"/>
              <a:t>Hypervisor protects Trusted Software Modules</a:t>
            </a:r>
          </a:p>
          <a:p>
            <a:r>
              <a:rPr lang="en-US" dirty="0" smtClean="0"/>
              <a:t>Runtime Protection</a:t>
            </a:r>
          </a:p>
          <a:p>
            <a:pPr lvl="1"/>
            <a:r>
              <a:rPr lang="en-US" dirty="0" smtClean="0"/>
              <a:t>Shadow access control  for enhanced virtual-to-physical memory mappings (protection from SW attacks)</a:t>
            </a:r>
          </a:p>
          <a:p>
            <a:pPr lvl="1"/>
            <a:r>
              <a:rPr lang="en-US" dirty="0" smtClean="0"/>
              <a:t>physical memory authentication (protection from HW attacks)</a:t>
            </a:r>
          </a:p>
          <a:p>
            <a:pPr lvl="1"/>
            <a:r>
              <a:rPr lang="en-US" dirty="0" smtClean="0"/>
              <a:t>Secure inter-module control flow</a:t>
            </a:r>
          </a:p>
          <a:p>
            <a:r>
              <a:rPr lang="en-US" dirty="0" smtClean="0"/>
              <a:t>Secure storage sealed to trusted module</a:t>
            </a:r>
          </a:p>
          <a:p>
            <a:pPr lvl="1"/>
            <a:r>
              <a:rPr lang="en-US" dirty="0" smtClean="0"/>
              <a:t>Scalability with hypervisor-protected “soft” registers for module-specific trust anchors</a:t>
            </a:r>
          </a:p>
          <a:p>
            <a:pPr lvl="1"/>
            <a:r>
              <a:rPr lang="en-US" dirty="0" smtClean="0"/>
              <a:t>Only 2 hardware trust anchors required</a:t>
            </a:r>
          </a:p>
          <a:p>
            <a:r>
              <a:rPr lang="en-US" dirty="0" smtClean="0"/>
              <a:t>Efficient Processor-based Tailored Attestation</a:t>
            </a:r>
          </a:p>
          <a:p>
            <a:pPr lvl="1"/>
            <a:r>
              <a:rPr lang="en-US" dirty="0" smtClean="0"/>
              <a:t>Measurement of SW identities at Secure Launch</a:t>
            </a:r>
          </a:p>
          <a:p>
            <a:pPr lvl="1"/>
            <a:r>
              <a:rPr lang="en-US" dirty="0" smtClean="0"/>
              <a:t>Runtime protection and Reporting of Trust Evidence with Attest instruction</a:t>
            </a:r>
            <a:endParaRPr lang="en-US" dirty="0"/>
          </a:p>
        </p:txBody>
      </p:sp>
    </p:spTree>
    <p:extLst>
      <p:ext uri="{BB962C8B-B14F-4D97-AF65-F5344CB8AC3E}">
        <p14:creationId xmlns:p14="http://schemas.microsoft.com/office/powerpoint/2010/main" val="39632394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t>New Security Mechanisms</a:t>
            </a:r>
          </a:p>
        </p:txBody>
      </p:sp>
      <p:sp>
        <p:nvSpPr>
          <p:cNvPr id="38916" name="Rectangle 11"/>
          <p:cNvSpPr>
            <a:spLocks noChangeArrowheads="1"/>
          </p:cNvSpPr>
          <p:nvPr/>
        </p:nvSpPr>
        <p:spPr bwMode="auto">
          <a:xfrm>
            <a:off x="457200" y="2211388"/>
            <a:ext cx="5594350" cy="366712"/>
          </a:xfrm>
          <a:prstGeom prst="rect">
            <a:avLst/>
          </a:prstGeom>
          <a:noFill/>
          <a:ln w="9525">
            <a:noFill/>
            <a:miter lim="800000"/>
            <a:headEnd/>
            <a:tailEnd/>
          </a:ln>
        </p:spPr>
        <p:txBody>
          <a:bodyPr wrap="none">
            <a:prstTxWarp prst="textNoShape">
              <a:avLst/>
            </a:prstTxWarp>
            <a:spAutoFit/>
          </a:bodyPr>
          <a:lstStyle/>
          <a:p>
            <a:r>
              <a:rPr lang="en-US" i="1">
                <a:solidFill>
                  <a:schemeClr val="tx2"/>
                </a:solidFill>
                <a:latin typeface="Times New Roman" pitchFamily="-101" charset="0"/>
              </a:rPr>
              <a:t>Protecting the different phases of security-critical software</a:t>
            </a:r>
          </a:p>
        </p:txBody>
      </p:sp>
      <p:graphicFrame>
        <p:nvGraphicFramePr>
          <p:cNvPr id="38914" name="Object 2"/>
          <p:cNvGraphicFramePr>
            <a:graphicFrameLocks noGrp="1" noChangeAspect="1"/>
          </p:cNvGraphicFramePr>
          <p:nvPr>
            <p:ph idx="1"/>
          </p:nvPr>
        </p:nvGraphicFramePr>
        <p:xfrm>
          <a:off x="457200" y="2717800"/>
          <a:ext cx="8229600" cy="2413000"/>
        </p:xfrm>
        <a:graphic>
          <a:graphicData uri="http://schemas.openxmlformats.org/presentationml/2006/ole">
            <mc:AlternateContent xmlns:mc="http://schemas.openxmlformats.org/markup-compatibility/2006">
              <mc:Choice xmlns:v="urn:schemas-microsoft-com:vml" Requires="v">
                <p:oleObj spid="_x0000_s65547" name="Visio" r:id="rId3" imgW="4711422" imgH="1381423" progId="Visio.Drawing.11">
                  <p:embed/>
                </p:oleObj>
              </mc:Choice>
              <mc:Fallback>
                <p:oleObj name="Visio" r:id="rId3" imgW="4711422" imgH="138142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17800"/>
                        <a:ext cx="8229600" cy="241300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1947396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Bastion: security mechanisms</a:t>
            </a:r>
            <a:endParaRPr lang="en-US" dirty="0"/>
          </a:p>
        </p:txBody>
      </p:sp>
      <p:sp>
        <p:nvSpPr>
          <p:cNvPr id="3" name="Content Placeholder 2"/>
          <p:cNvSpPr>
            <a:spLocks noGrp="1"/>
          </p:cNvSpPr>
          <p:nvPr>
            <p:ph idx="1"/>
          </p:nvPr>
        </p:nvSpPr>
        <p:spPr/>
        <p:txBody>
          <a:bodyPr>
            <a:normAutofit lnSpcReduction="10000"/>
          </a:bodyPr>
          <a:lstStyle/>
          <a:p>
            <a:r>
              <a:rPr lang="en-US" smtClean="0"/>
              <a:t>Hypervisor Protection</a:t>
            </a:r>
          </a:p>
          <a:p>
            <a:pPr lvl="1"/>
            <a:r>
              <a:rPr lang="en-US" smtClean="0"/>
              <a:t>Secure Launch of Hypervisor </a:t>
            </a:r>
          </a:p>
          <a:p>
            <a:pPr lvl="1"/>
            <a:r>
              <a:rPr lang="en-US" smtClean="0"/>
              <a:t>Protecting Hypervisor at Runtime</a:t>
            </a:r>
          </a:p>
          <a:p>
            <a:r>
              <a:rPr lang="en-US" smtClean="0"/>
              <a:t>Trusted Software Module Protection</a:t>
            </a:r>
          </a:p>
          <a:p>
            <a:pPr lvl="1"/>
            <a:r>
              <a:rPr lang="en-US" smtClean="0"/>
              <a:t>Secure Launch</a:t>
            </a:r>
          </a:p>
          <a:p>
            <a:pPr lvl="1"/>
            <a:r>
              <a:rPr lang="en-US" smtClean="0"/>
              <a:t>Secure Virtual-to-Physical Memory Mapping</a:t>
            </a:r>
          </a:p>
          <a:p>
            <a:pPr lvl="1"/>
            <a:r>
              <a:rPr lang="en-US" smtClean="0"/>
              <a:t>Secure Physical Memory</a:t>
            </a:r>
          </a:p>
          <a:p>
            <a:pPr lvl="1"/>
            <a:r>
              <a:rPr lang="en-US" smtClean="0"/>
              <a:t>Secure Inter-Module Control Flow</a:t>
            </a:r>
          </a:p>
          <a:p>
            <a:r>
              <a:rPr lang="en-US" smtClean="0"/>
              <a:t>Trusted Computing Primitives</a:t>
            </a:r>
          </a:p>
          <a:p>
            <a:pPr lvl="1"/>
            <a:r>
              <a:rPr lang="en-US" smtClean="0"/>
              <a:t>Tailored Attestation</a:t>
            </a:r>
          </a:p>
          <a:p>
            <a:pPr lvl="1"/>
            <a:r>
              <a:rPr lang="en-US" smtClean="0"/>
              <a:t>Secure Storage </a:t>
            </a:r>
          </a:p>
          <a:p>
            <a:pPr lvl="2"/>
            <a:r>
              <a:rPr lang="en-US" smtClean="0"/>
              <a:t>sealed to each Trusted Software Module</a:t>
            </a:r>
          </a:p>
          <a:p>
            <a:endParaRPr lang="en-US" smtClean="0"/>
          </a:p>
          <a:p>
            <a:endParaRPr lang="en-US" smtClean="0"/>
          </a:p>
          <a:p>
            <a:endParaRPr lang="en-US" dirty="0"/>
          </a:p>
        </p:txBody>
      </p:sp>
    </p:spTree>
    <p:extLst>
      <p:ext uri="{BB962C8B-B14F-4D97-AF65-F5344CB8AC3E}">
        <p14:creationId xmlns:p14="http://schemas.microsoft.com/office/powerpoint/2010/main" val="161204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Instructions needed</a:t>
            </a:r>
            <a:endParaRPr lang="en-US" dirty="0"/>
          </a:p>
        </p:txBody>
      </p:sp>
      <p:sp>
        <p:nvSpPr>
          <p:cNvPr id="3" name="Content Placeholder 2"/>
          <p:cNvSpPr>
            <a:spLocks noGrp="1"/>
          </p:cNvSpPr>
          <p:nvPr>
            <p:ph idx="1"/>
          </p:nvPr>
        </p:nvSpPr>
        <p:spPr/>
        <p:txBody>
          <a:bodyPr/>
          <a:lstStyle/>
          <a:p>
            <a:r>
              <a:rPr lang="en-US" dirty="0" smtClean="0"/>
              <a:t>Because of trusted software layer above the hardware, the hypervisor, Bastion only needs 2 new instructions:</a:t>
            </a:r>
          </a:p>
          <a:p>
            <a:pPr lvl="1"/>
            <a:r>
              <a:rPr lang="en-US" dirty="0" err="1" smtClean="0"/>
              <a:t>Hyperviser</a:t>
            </a:r>
            <a:r>
              <a:rPr lang="en-US" dirty="0" smtClean="0"/>
              <a:t> secure launch</a:t>
            </a:r>
          </a:p>
          <a:p>
            <a:pPr lvl="1"/>
            <a:r>
              <a:rPr lang="en-US" dirty="0" smtClean="0"/>
              <a:t>Attest hypervisor</a:t>
            </a:r>
          </a:p>
          <a:p>
            <a:r>
              <a:rPr lang="en-US" dirty="0" smtClean="0"/>
              <a:t>Rest can be done with software </a:t>
            </a:r>
            <a:r>
              <a:rPr lang="en-US" dirty="0" err="1" smtClean="0"/>
              <a:t>Hypercalls</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Rectangle 2"/>
          <p:cNvSpPr>
            <a:spLocks noGrp="1" noChangeArrowheads="1"/>
          </p:cNvSpPr>
          <p:nvPr>
            <p:ph type="title"/>
          </p:nvPr>
        </p:nvSpPr>
        <p:spPr/>
        <p:txBody>
          <a:bodyPr>
            <a:normAutofit fontScale="90000"/>
          </a:bodyPr>
          <a:lstStyle/>
          <a:p>
            <a:pPr eaLnBrk="1" hangingPunct="1"/>
            <a:r>
              <a:rPr lang="en-US"/>
              <a:t>Bastion Supports</a:t>
            </a:r>
            <a:br>
              <a:rPr lang="en-US"/>
            </a:br>
            <a:r>
              <a:rPr lang="en-US"/>
              <a:t>Flexible Trust Domains</a:t>
            </a:r>
          </a:p>
        </p:txBody>
      </p:sp>
      <p:graphicFrame>
        <p:nvGraphicFramePr>
          <p:cNvPr id="47106" name="Object 2"/>
          <p:cNvGraphicFramePr>
            <a:graphicFrameLocks noGrp="1" noChangeAspect="1"/>
          </p:cNvGraphicFramePr>
          <p:nvPr>
            <p:ph type="body" idx="1"/>
          </p:nvPr>
        </p:nvGraphicFramePr>
        <p:xfrm>
          <a:off x="457200" y="4572000"/>
          <a:ext cx="8229600" cy="1511300"/>
        </p:xfrm>
        <a:graphic>
          <a:graphicData uri="http://schemas.openxmlformats.org/presentationml/2006/ole">
            <mc:AlternateContent xmlns:mc="http://schemas.openxmlformats.org/markup-compatibility/2006">
              <mc:Choice xmlns:v="urn:schemas-microsoft-com:vml" Requires="v">
                <p:oleObj spid="_x0000_s52327" name="Visio" r:id="rId3" imgW="3483352" imgH="639663" progId="Visio.Drawing.11">
                  <p:embed/>
                </p:oleObj>
              </mc:Choice>
              <mc:Fallback>
                <p:oleObj name="Visio" r:id="rId3" imgW="3483352" imgH="63966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572000"/>
                        <a:ext cx="8229600" cy="1511300"/>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pic>
                </p:oleObj>
              </mc:Fallback>
            </mc:AlternateContent>
          </a:graphicData>
        </a:graphic>
      </p:graphicFrame>
      <p:graphicFrame>
        <p:nvGraphicFramePr>
          <p:cNvPr id="60422" name="Object 3"/>
          <p:cNvGraphicFramePr>
            <a:graphicFrameLocks noChangeAspect="1"/>
          </p:cNvGraphicFramePr>
          <p:nvPr/>
        </p:nvGraphicFramePr>
        <p:xfrm>
          <a:off x="484188" y="2281238"/>
          <a:ext cx="887412" cy="2414587"/>
        </p:xfrm>
        <a:graphic>
          <a:graphicData uri="http://schemas.openxmlformats.org/presentationml/2006/ole">
            <mc:AlternateContent xmlns:mc="http://schemas.openxmlformats.org/markup-compatibility/2006">
              <mc:Choice xmlns:v="urn:schemas-microsoft-com:vml" Requires="v">
                <p:oleObj spid="_x0000_s52328" name="Visio" r:id="rId5" imgW="377130" imgH="1028045" progId="Visio.Drawing.11">
                  <p:embed/>
                </p:oleObj>
              </mc:Choice>
              <mc:Fallback>
                <p:oleObj name="Visio" r:id="rId5" imgW="377130" imgH="1028045"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188" y="2281238"/>
                        <a:ext cx="887412"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0423" name="Object 4"/>
          <p:cNvGraphicFramePr>
            <a:graphicFrameLocks noChangeAspect="1"/>
          </p:cNvGraphicFramePr>
          <p:nvPr/>
        </p:nvGraphicFramePr>
        <p:xfrm>
          <a:off x="704850" y="2228850"/>
          <a:ext cx="4170363" cy="4352925"/>
        </p:xfrm>
        <a:graphic>
          <a:graphicData uri="http://schemas.openxmlformats.org/presentationml/2006/ole">
            <mc:AlternateContent xmlns:mc="http://schemas.openxmlformats.org/markup-compatibility/2006">
              <mc:Choice xmlns:v="urn:schemas-microsoft-com:vml" Requires="v">
                <p:oleObj spid="_x0000_s52329" name="Visio" r:id="rId7" imgW="1823145" imgH="1811060" progId="Visio.Drawing.11">
                  <p:embed/>
                </p:oleObj>
              </mc:Choice>
              <mc:Fallback>
                <p:oleObj name="Visio" r:id="rId7" imgW="1823145" imgH="181106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50" y="2228850"/>
                        <a:ext cx="4170363"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0424" name="Object 5"/>
          <p:cNvGraphicFramePr>
            <a:graphicFrameLocks noChangeAspect="1"/>
          </p:cNvGraphicFramePr>
          <p:nvPr/>
        </p:nvGraphicFramePr>
        <p:xfrm>
          <a:off x="2286000" y="2300288"/>
          <a:ext cx="4003675" cy="2366962"/>
        </p:xfrm>
        <a:graphic>
          <a:graphicData uri="http://schemas.openxmlformats.org/presentationml/2006/ole">
            <mc:AlternateContent xmlns:mc="http://schemas.openxmlformats.org/markup-compatibility/2006">
              <mc:Choice xmlns:v="urn:schemas-microsoft-com:vml" Requires="v">
                <p:oleObj spid="_x0000_s52330" name="Visio" r:id="rId9" imgW="1697295" imgH="1003459" progId="Visio.Drawing.11">
                  <p:embed/>
                </p:oleObj>
              </mc:Choice>
              <mc:Fallback>
                <p:oleObj name="Visio" r:id="rId9" imgW="1697295" imgH="1003459"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2300288"/>
                        <a:ext cx="4003675" cy="236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0425" name="Object 6"/>
          <p:cNvGraphicFramePr>
            <a:graphicFrameLocks noChangeAspect="1"/>
          </p:cNvGraphicFramePr>
          <p:nvPr/>
        </p:nvGraphicFramePr>
        <p:xfrm>
          <a:off x="2451100" y="2286000"/>
          <a:ext cx="1358900" cy="2057400"/>
        </p:xfrm>
        <a:graphic>
          <a:graphicData uri="http://schemas.openxmlformats.org/presentationml/2006/ole">
            <mc:AlternateContent xmlns:mc="http://schemas.openxmlformats.org/markup-compatibility/2006">
              <mc:Choice xmlns:v="urn:schemas-microsoft-com:vml" Requires="v">
                <p:oleObj spid="_x0000_s52331" name="Visio" r:id="rId11" imgW="576322" imgH="871776" progId="Visio.Drawing.11">
                  <p:embed/>
                </p:oleObj>
              </mc:Choice>
              <mc:Fallback>
                <p:oleObj name="Visio" r:id="rId11" imgW="576322" imgH="871776"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51100" y="2286000"/>
                        <a:ext cx="13589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0426" name="Object 7"/>
          <p:cNvGraphicFramePr>
            <a:graphicFrameLocks noChangeAspect="1"/>
          </p:cNvGraphicFramePr>
          <p:nvPr/>
        </p:nvGraphicFramePr>
        <p:xfrm>
          <a:off x="3733800" y="2306638"/>
          <a:ext cx="1697038" cy="1560512"/>
        </p:xfrm>
        <a:graphic>
          <a:graphicData uri="http://schemas.openxmlformats.org/presentationml/2006/ole">
            <mc:AlternateContent xmlns:mc="http://schemas.openxmlformats.org/markup-compatibility/2006">
              <mc:Choice xmlns:v="urn:schemas-microsoft-com:vml" Requires="v">
                <p:oleObj spid="_x0000_s52332" name="Visio" r:id="rId13" imgW="719257" imgH="661749" progId="Visio.Drawing.11">
                  <p:embed/>
                </p:oleObj>
              </mc:Choice>
              <mc:Fallback>
                <p:oleObj name="Visio" r:id="rId13" imgW="719257" imgH="661749"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2306638"/>
                        <a:ext cx="1697038"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0427" name="Object 8"/>
          <p:cNvGraphicFramePr>
            <a:graphicFrameLocks noChangeAspect="1"/>
          </p:cNvGraphicFramePr>
          <p:nvPr/>
        </p:nvGraphicFramePr>
        <p:xfrm>
          <a:off x="4667250" y="3857625"/>
          <a:ext cx="977900" cy="485775"/>
        </p:xfrm>
        <a:graphic>
          <a:graphicData uri="http://schemas.openxmlformats.org/presentationml/2006/ole">
            <mc:AlternateContent xmlns:mc="http://schemas.openxmlformats.org/markup-compatibility/2006">
              <mc:Choice xmlns:v="urn:schemas-microsoft-com:vml" Requires="v">
                <p:oleObj spid="_x0000_s52333" name="Visio" r:id="rId15" imgW="414218" imgH="205859" progId="Visio.Drawing.11">
                  <p:embed/>
                </p:oleObj>
              </mc:Choice>
              <mc:Fallback>
                <p:oleObj name="Visio" r:id="rId15" imgW="414218" imgH="205859"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67250" y="3857625"/>
                        <a:ext cx="9779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0428" name="Object 9"/>
          <p:cNvGraphicFramePr>
            <a:graphicFrameLocks noChangeAspect="1"/>
          </p:cNvGraphicFramePr>
          <p:nvPr/>
        </p:nvGraphicFramePr>
        <p:xfrm>
          <a:off x="3571875" y="3848100"/>
          <a:ext cx="1000125" cy="495300"/>
        </p:xfrm>
        <a:graphic>
          <a:graphicData uri="http://schemas.openxmlformats.org/presentationml/2006/ole">
            <mc:AlternateContent xmlns:mc="http://schemas.openxmlformats.org/markup-compatibility/2006">
              <mc:Choice xmlns:v="urn:schemas-microsoft-com:vml" Requires="v">
                <p:oleObj spid="_x0000_s52334" name="Visio" r:id="rId17" imgW="424220" imgH="210026" progId="Visio.Drawing.11">
                  <p:embed/>
                </p:oleObj>
              </mc:Choice>
              <mc:Fallback>
                <p:oleObj name="Visio" r:id="rId17" imgW="424220" imgH="210026"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71875" y="3848100"/>
                        <a:ext cx="100012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0429" name="Object 10"/>
          <p:cNvGraphicFramePr>
            <a:graphicFrameLocks noChangeAspect="1"/>
          </p:cNvGraphicFramePr>
          <p:nvPr/>
        </p:nvGraphicFramePr>
        <p:xfrm>
          <a:off x="5343525" y="2305050"/>
          <a:ext cx="958850" cy="1560513"/>
        </p:xfrm>
        <a:graphic>
          <a:graphicData uri="http://schemas.openxmlformats.org/presentationml/2006/ole">
            <mc:AlternateContent xmlns:mc="http://schemas.openxmlformats.org/markup-compatibility/2006">
              <mc:Choice xmlns:v="urn:schemas-microsoft-com:vml" Requires="v">
                <p:oleObj spid="_x0000_s52335" name="Visio" r:id="rId19" imgW="406718" imgH="661749" progId="Visio.Drawing.11">
                  <p:embed/>
                </p:oleObj>
              </mc:Choice>
              <mc:Fallback>
                <p:oleObj name="Visio" r:id="rId19" imgW="406718" imgH="661749" progId="Visio.Drawing.1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43525" y="2305050"/>
                        <a:ext cx="958850"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0430" name="Object 11"/>
          <p:cNvGraphicFramePr>
            <a:graphicFrameLocks noChangeAspect="1"/>
          </p:cNvGraphicFramePr>
          <p:nvPr/>
        </p:nvGraphicFramePr>
        <p:xfrm>
          <a:off x="6172200" y="2276475"/>
          <a:ext cx="912813" cy="2425700"/>
        </p:xfrm>
        <a:graphic>
          <a:graphicData uri="http://schemas.openxmlformats.org/presentationml/2006/ole">
            <mc:AlternateContent xmlns:mc="http://schemas.openxmlformats.org/markup-compatibility/2006">
              <mc:Choice xmlns:v="urn:schemas-microsoft-com:vml" Requires="v">
                <p:oleObj spid="_x0000_s52336" name="Visio" r:id="rId21" imgW="386715" imgH="1028045" progId="Visio.Drawing.11">
                  <p:embed/>
                </p:oleObj>
              </mc:Choice>
              <mc:Fallback>
                <p:oleObj name="Visio" r:id="rId21" imgW="386715" imgH="1028045" progId="Visio.Drawing.1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72200" y="2276475"/>
                        <a:ext cx="912813"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0431" name="Object 12"/>
          <p:cNvGraphicFramePr>
            <a:graphicFrameLocks noChangeAspect="1"/>
          </p:cNvGraphicFramePr>
          <p:nvPr/>
        </p:nvGraphicFramePr>
        <p:xfrm>
          <a:off x="6946900" y="2298700"/>
          <a:ext cx="1722438" cy="2435225"/>
        </p:xfrm>
        <a:graphic>
          <a:graphicData uri="http://schemas.openxmlformats.org/presentationml/2006/ole">
            <mc:AlternateContent xmlns:mc="http://schemas.openxmlformats.org/markup-compatibility/2006">
              <mc:Choice xmlns:v="urn:schemas-microsoft-com:vml" Requires="v">
                <p:oleObj spid="_x0000_s52337" name="Visio" r:id="rId23" imgW="748427" imgH="1055549" progId="Visio.Drawing.11">
                  <p:embed/>
                </p:oleObj>
              </mc:Choice>
              <mc:Fallback>
                <p:oleObj name="Visio" r:id="rId23" imgW="748427" imgH="1055549" progId="Visio.Drawing.1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946900" y="2298700"/>
                        <a:ext cx="1722438"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3076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4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4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4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4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0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en-US" dirty="0" smtClean="0"/>
              <a:t>Summary: Bastion Security</a:t>
            </a:r>
            <a:endParaRPr lang="en-US" dirty="0"/>
          </a:p>
        </p:txBody>
      </p:sp>
      <p:sp>
        <p:nvSpPr>
          <p:cNvPr id="37891" name="Rectangle 3"/>
          <p:cNvSpPr>
            <a:spLocks noGrp="1" noChangeArrowheads="1"/>
          </p:cNvSpPr>
          <p:nvPr>
            <p:ph type="body" idx="1"/>
          </p:nvPr>
        </p:nvSpPr>
        <p:spPr/>
        <p:txBody>
          <a:bodyPr/>
          <a:lstStyle/>
          <a:p>
            <a:pPr eaLnBrk="1" hangingPunct="1"/>
            <a:r>
              <a:rPr lang="en-US" dirty="0"/>
              <a:t>Hardware-protected hypervisor</a:t>
            </a:r>
          </a:p>
          <a:p>
            <a:pPr eaLnBrk="1" hangingPunct="1"/>
            <a:r>
              <a:rPr lang="en-US" dirty="0" smtClean="0"/>
              <a:t>Fine-grained </a:t>
            </a:r>
            <a:r>
              <a:rPr lang="en-US" dirty="0"/>
              <a:t>module isolation and </a:t>
            </a:r>
            <a:r>
              <a:rPr lang="en-US" dirty="0" smtClean="0"/>
              <a:t>sharing</a:t>
            </a:r>
          </a:p>
          <a:p>
            <a:pPr lvl="1"/>
            <a:r>
              <a:rPr lang="en-US" dirty="0" smtClean="0"/>
              <a:t>Can provide Secure Execution </a:t>
            </a:r>
            <a:r>
              <a:rPr lang="en-US" dirty="0"/>
              <a:t>E</a:t>
            </a:r>
            <a:r>
              <a:rPr lang="en-US" dirty="0" smtClean="0"/>
              <a:t>nvironments for Trusted Software Modules in App and OS spaces</a:t>
            </a:r>
            <a:endParaRPr lang="en-US" dirty="0"/>
          </a:p>
          <a:p>
            <a:pPr eaLnBrk="1" hangingPunct="1"/>
            <a:r>
              <a:rPr lang="en-US" dirty="0"/>
              <a:t>Authenticated module transitions</a:t>
            </a:r>
          </a:p>
          <a:p>
            <a:pPr eaLnBrk="1" hangingPunct="1"/>
            <a:r>
              <a:rPr lang="en-US" dirty="0"/>
              <a:t>Resilient </a:t>
            </a:r>
            <a:r>
              <a:rPr lang="en-US" dirty="0" smtClean="0"/>
              <a:t>attestation</a:t>
            </a:r>
          </a:p>
          <a:p>
            <a:pPr eaLnBrk="1" hangingPunct="1"/>
            <a:r>
              <a:rPr lang="en-US" dirty="0" smtClean="0"/>
              <a:t>Secure Memory</a:t>
            </a:r>
            <a:endParaRPr lang="en-US" dirty="0"/>
          </a:p>
          <a:p>
            <a:pPr eaLnBrk="1" hangingPunct="1"/>
            <a:r>
              <a:rPr lang="en-US" dirty="0"/>
              <a:t>Module-specific secure storage</a:t>
            </a:r>
          </a:p>
          <a:p>
            <a:pPr eaLnBrk="1" hangingPunct="1"/>
            <a:endParaRPr lang="en-US" dirty="0"/>
          </a:p>
        </p:txBody>
      </p:sp>
    </p:spTree>
    <p:extLst>
      <p:ext uri="{BB962C8B-B14F-4D97-AF65-F5344CB8AC3E}">
        <p14:creationId xmlns:p14="http://schemas.microsoft.com/office/powerpoint/2010/main" val="631649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72642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t>Beyond SP and TPM</a:t>
            </a:r>
          </a:p>
        </p:txBody>
      </p:sp>
      <p:sp>
        <p:nvSpPr>
          <p:cNvPr id="19459" name="Rectangle 3"/>
          <p:cNvSpPr>
            <a:spLocks noGrp="1" noChangeArrowheads="1"/>
          </p:cNvSpPr>
          <p:nvPr>
            <p:ph type="body" idx="1"/>
          </p:nvPr>
        </p:nvSpPr>
        <p:spPr/>
        <p:txBody>
          <a:bodyPr/>
          <a:lstStyle/>
          <a:p>
            <a:pPr eaLnBrk="1" hangingPunct="1"/>
            <a:r>
              <a:rPr lang="en-US"/>
              <a:t>How to scale SP to support multiple simultaneous Trusted Software Modules (TSM) from different trust-domains?</a:t>
            </a:r>
          </a:p>
          <a:p>
            <a:pPr eaLnBrk="1" hangingPunct="1"/>
            <a:r>
              <a:rPr lang="en-US"/>
              <a:t>What best security functions provided by TPM can be built into microprocessor? How?</a:t>
            </a:r>
          </a:p>
          <a:p>
            <a:pPr eaLnBrk="1" hangingPunct="1"/>
            <a:r>
              <a:rPr lang="en-US"/>
              <a:t>Enable resilient execution of security-critical tasks</a:t>
            </a:r>
          </a:p>
          <a:p>
            <a:pPr lvl="1" eaLnBrk="1" hangingPunct="1"/>
            <a:r>
              <a:rPr lang="en-US" sz="2800">
                <a:solidFill>
                  <a:srgbClr val="CC0066"/>
                </a:solidFill>
              </a:rPr>
              <a:t>Provide resilient attestation</a:t>
            </a:r>
          </a:p>
        </p:txBody>
      </p:sp>
    </p:spTree>
    <p:extLst>
      <p:ext uri="{BB962C8B-B14F-4D97-AF65-F5344CB8AC3E}">
        <p14:creationId xmlns:p14="http://schemas.microsoft.com/office/powerpoint/2010/main" val="817095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Bastion’s 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Protect security-critical software modules within an </a:t>
            </a:r>
            <a:r>
              <a:rPr lang="en-US" dirty="0" err="1" smtClean="0"/>
              <a:t>untrusted</a:t>
            </a:r>
            <a:r>
              <a:rPr lang="en-US" dirty="0" smtClean="0"/>
              <a:t> software stack</a:t>
            </a:r>
          </a:p>
          <a:p>
            <a:pPr lvl="1"/>
            <a:r>
              <a:rPr lang="en-US" dirty="0" smtClean="0"/>
              <a:t>O.S. as a potential adversary</a:t>
            </a:r>
          </a:p>
          <a:p>
            <a:pPr lvl="1"/>
            <a:r>
              <a:rPr lang="en-US" dirty="0" smtClean="0"/>
              <a:t>Physical attacks in addition to software attacks</a:t>
            </a:r>
          </a:p>
          <a:p>
            <a:r>
              <a:rPr lang="en-US" dirty="0" smtClean="0"/>
              <a:t>Set up secure compartments for trusted code, rather than sandbox for </a:t>
            </a:r>
            <a:r>
              <a:rPr lang="en-US" dirty="0" err="1" smtClean="0"/>
              <a:t>untrusted</a:t>
            </a:r>
            <a:r>
              <a:rPr lang="en-US" dirty="0" smtClean="0"/>
              <a:t> code</a:t>
            </a:r>
          </a:p>
          <a:p>
            <a:pPr lvl="1"/>
            <a:r>
              <a:rPr lang="en-US" dirty="0" smtClean="0"/>
              <a:t>Secure setup, execution and termination</a:t>
            </a:r>
          </a:p>
          <a:p>
            <a:r>
              <a:rPr lang="en-US" dirty="0" smtClean="0"/>
              <a:t>Resilient execution of security-critical tasks even in the presence of malware and (unrelated) corrupted code in software stack</a:t>
            </a:r>
          </a:p>
          <a:p>
            <a:r>
              <a:rPr lang="en-US" dirty="0" smtClean="0"/>
              <a:t>Enable scalability to multiple mutually suspicious trust domains</a:t>
            </a:r>
          </a:p>
          <a:p>
            <a:r>
              <a:rPr lang="en-US" dirty="0" smtClean="0"/>
              <a:t>Provide a mechanism for reporting trust evidence</a:t>
            </a:r>
          </a:p>
          <a:p>
            <a:endParaRPr lang="en-US" dirty="0"/>
          </a:p>
        </p:txBody>
      </p:sp>
    </p:spTree>
    <p:extLst>
      <p:ext uri="{BB962C8B-B14F-4D97-AF65-F5344CB8AC3E}">
        <p14:creationId xmlns:p14="http://schemas.microsoft.com/office/powerpoint/2010/main" val="4182112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t>Extending SP: Design Goals</a:t>
            </a:r>
          </a:p>
        </p:txBody>
      </p:sp>
      <p:sp>
        <p:nvSpPr>
          <p:cNvPr id="22531" name="Rectangle 3"/>
          <p:cNvSpPr>
            <a:spLocks noGrp="1" noChangeArrowheads="1"/>
          </p:cNvSpPr>
          <p:nvPr>
            <p:ph type="body" idx="1"/>
          </p:nvPr>
        </p:nvSpPr>
        <p:spPr/>
        <p:txBody>
          <a:bodyPr/>
          <a:lstStyle/>
          <a:p>
            <a:pPr eaLnBrk="1" hangingPunct="1">
              <a:lnSpc>
                <a:spcPct val="80000"/>
              </a:lnSpc>
            </a:pPr>
            <a:r>
              <a:rPr lang="en-US" sz="2100"/>
              <a:t>Provide application-level security without trust in OS (SP philosophy)</a:t>
            </a:r>
          </a:p>
          <a:p>
            <a:pPr eaLnBrk="1" hangingPunct="1">
              <a:lnSpc>
                <a:spcPct val="80000"/>
              </a:lnSpc>
            </a:pPr>
            <a:r>
              <a:rPr lang="en-US" sz="2100"/>
              <a:t>Extend the SP architecture to </a:t>
            </a:r>
            <a:r>
              <a:rPr lang="en-US" sz="2100" b="1"/>
              <a:t>support multiple TSMs</a:t>
            </a:r>
            <a:r>
              <a:rPr lang="en-US" sz="2100"/>
              <a:t> (</a:t>
            </a:r>
            <a:r>
              <a:rPr lang="en-US" sz="2100" i="1"/>
              <a:t>main thrust</a:t>
            </a:r>
            <a:r>
              <a:rPr lang="en-US" sz="2100"/>
              <a:t>)</a:t>
            </a:r>
          </a:p>
          <a:p>
            <a:pPr eaLnBrk="1" hangingPunct="1">
              <a:lnSpc>
                <a:spcPct val="80000"/>
              </a:lnSpc>
            </a:pPr>
            <a:r>
              <a:rPr lang="en-US" sz="2100"/>
              <a:t>Support full-blown memory integrity</a:t>
            </a:r>
          </a:p>
          <a:p>
            <a:pPr eaLnBrk="1" hangingPunct="1">
              <a:lnSpc>
                <a:spcPct val="80000"/>
              </a:lnSpc>
            </a:pPr>
            <a:r>
              <a:rPr lang="en-US" sz="2100"/>
              <a:t>Offer each TSM a piece of secure storage</a:t>
            </a:r>
          </a:p>
          <a:p>
            <a:pPr eaLnBrk="1" hangingPunct="1">
              <a:lnSpc>
                <a:spcPct val="80000"/>
              </a:lnSpc>
            </a:pPr>
            <a:endParaRPr lang="en-US" sz="2100"/>
          </a:p>
          <a:p>
            <a:pPr eaLnBrk="1" hangingPunct="1">
              <a:lnSpc>
                <a:spcPct val="80000"/>
              </a:lnSpc>
            </a:pPr>
            <a:endParaRPr lang="en-US" sz="2100"/>
          </a:p>
          <a:p>
            <a:pPr eaLnBrk="1" hangingPunct="1">
              <a:lnSpc>
                <a:spcPct val="80000"/>
              </a:lnSpc>
            </a:pPr>
            <a:r>
              <a:rPr lang="en-US" sz="2100"/>
              <a:t>Multiple TSM support means we need to:</a:t>
            </a:r>
          </a:p>
          <a:p>
            <a:pPr lvl="1" eaLnBrk="1" hangingPunct="1">
              <a:lnSpc>
                <a:spcPct val="80000"/>
              </a:lnSpc>
            </a:pPr>
            <a:r>
              <a:rPr lang="en-US" sz="2000"/>
              <a:t>identify TSMs at launch</a:t>
            </a:r>
          </a:p>
          <a:p>
            <a:pPr lvl="1" eaLnBrk="1" hangingPunct="1">
              <a:lnSpc>
                <a:spcPct val="80000"/>
              </a:lnSpc>
            </a:pPr>
            <a:r>
              <a:rPr lang="en-US" sz="2000"/>
              <a:t>distinguish between TSMs at runtime</a:t>
            </a:r>
          </a:p>
          <a:p>
            <a:pPr lvl="1" eaLnBrk="1" hangingPunct="1">
              <a:lnSpc>
                <a:spcPct val="80000"/>
              </a:lnSpc>
            </a:pPr>
            <a:r>
              <a:rPr lang="en-US" sz="2000"/>
              <a:t>manage multiple contexts</a:t>
            </a:r>
          </a:p>
          <a:p>
            <a:pPr lvl="1" eaLnBrk="1" hangingPunct="1">
              <a:lnSpc>
                <a:spcPct val="80000"/>
              </a:lnSpc>
            </a:pPr>
            <a:r>
              <a:rPr lang="en-US" sz="2000"/>
              <a:t>provide remote attestation</a:t>
            </a:r>
          </a:p>
        </p:txBody>
      </p:sp>
    </p:spTree>
    <p:extLst>
      <p:ext uri="{BB962C8B-B14F-4D97-AF65-F5344CB8AC3E}">
        <p14:creationId xmlns:p14="http://schemas.microsoft.com/office/powerpoint/2010/main" val="1913831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z="3200"/>
              <a:t>The Hypervisor as a “Super TSM”</a:t>
            </a:r>
          </a:p>
        </p:txBody>
      </p:sp>
      <p:sp>
        <p:nvSpPr>
          <p:cNvPr id="24579" name="Rectangle 3"/>
          <p:cNvSpPr>
            <a:spLocks noGrp="1" noChangeArrowheads="1"/>
          </p:cNvSpPr>
          <p:nvPr>
            <p:ph type="body" idx="1"/>
          </p:nvPr>
        </p:nvSpPr>
        <p:spPr/>
        <p:txBody>
          <a:bodyPr/>
          <a:lstStyle/>
          <a:p>
            <a:pPr eaLnBrk="1" hangingPunct="1">
              <a:lnSpc>
                <a:spcPct val="80000"/>
              </a:lnSpc>
            </a:pPr>
            <a:r>
              <a:rPr lang="en-US" sz="2100"/>
              <a:t>Managing multiple secure contexts in hardware is hard</a:t>
            </a:r>
          </a:p>
          <a:p>
            <a:pPr lvl="1" eaLnBrk="1" hangingPunct="1">
              <a:lnSpc>
                <a:spcPct val="80000"/>
              </a:lnSpc>
            </a:pPr>
            <a:r>
              <a:rPr lang="en-US" sz="2000"/>
              <a:t>Hardware has poor visibility into software contexts</a:t>
            </a:r>
          </a:p>
          <a:p>
            <a:pPr lvl="1" eaLnBrk="1" hangingPunct="1">
              <a:lnSpc>
                <a:spcPct val="80000"/>
              </a:lnSpc>
            </a:pPr>
            <a:r>
              <a:rPr lang="en-US" sz="2000"/>
              <a:t>Very limited on-chip storage</a:t>
            </a:r>
          </a:p>
          <a:p>
            <a:pPr lvl="1" eaLnBrk="1" hangingPunct="1">
              <a:lnSpc>
                <a:spcPct val="80000"/>
              </a:lnSpc>
            </a:pPr>
            <a:r>
              <a:rPr lang="en-US" sz="2000"/>
              <a:t>Complex, “software-type” management functionalities required</a:t>
            </a:r>
          </a:p>
          <a:p>
            <a:pPr lvl="1" eaLnBrk="1" hangingPunct="1">
              <a:lnSpc>
                <a:spcPct val="80000"/>
              </a:lnSpc>
            </a:pPr>
            <a:endParaRPr lang="en-US" sz="2000"/>
          </a:p>
          <a:p>
            <a:pPr eaLnBrk="1" hangingPunct="1">
              <a:lnSpc>
                <a:spcPct val="80000"/>
              </a:lnSpc>
            </a:pPr>
            <a:r>
              <a:rPr lang="en-US" sz="2100"/>
              <a:t>A thin hypervisor is great as a secure context manager:</a:t>
            </a:r>
          </a:p>
          <a:p>
            <a:pPr lvl="1" eaLnBrk="1" hangingPunct="1">
              <a:lnSpc>
                <a:spcPct val="80000"/>
              </a:lnSpc>
            </a:pPr>
            <a:r>
              <a:rPr lang="en-US" sz="2000" b="1"/>
              <a:t>Fits in a few thousand lines of code</a:t>
            </a:r>
          </a:p>
          <a:p>
            <a:pPr lvl="1" eaLnBrk="1" hangingPunct="1">
              <a:lnSpc>
                <a:spcPct val="80000"/>
              </a:lnSpc>
            </a:pPr>
            <a:r>
              <a:rPr lang="en-US" sz="2000"/>
              <a:t>Decent visibility into software context</a:t>
            </a:r>
          </a:p>
          <a:p>
            <a:pPr lvl="1" eaLnBrk="1" hangingPunct="1">
              <a:lnSpc>
                <a:spcPct val="80000"/>
              </a:lnSpc>
            </a:pPr>
            <a:r>
              <a:rPr lang="en-US" sz="2000"/>
              <a:t>Quasi-unlimited secure storage</a:t>
            </a:r>
          </a:p>
          <a:p>
            <a:pPr lvl="1" eaLnBrk="1" hangingPunct="1">
              <a:lnSpc>
                <a:spcPct val="80000"/>
              </a:lnSpc>
            </a:pPr>
            <a:r>
              <a:rPr lang="en-US" sz="2000"/>
              <a:t>Can easily handle whole range of critical tasks</a:t>
            </a:r>
          </a:p>
          <a:p>
            <a:pPr lvl="2" eaLnBrk="1" hangingPunct="1">
              <a:lnSpc>
                <a:spcPct val="80000"/>
              </a:lnSpc>
            </a:pPr>
            <a:r>
              <a:rPr lang="en-US" sz="1800"/>
              <a:t>TSM launch </a:t>
            </a:r>
          </a:p>
          <a:p>
            <a:pPr lvl="2" eaLnBrk="1" hangingPunct="1">
              <a:lnSpc>
                <a:spcPct val="80000"/>
              </a:lnSpc>
            </a:pPr>
            <a:r>
              <a:rPr lang="en-US" sz="1800"/>
              <a:t>runtime identification</a:t>
            </a:r>
          </a:p>
          <a:p>
            <a:pPr lvl="2" eaLnBrk="1" hangingPunct="1">
              <a:lnSpc>
                <a:spcPct val="80000"/>
              </a:lnSpc>
            </a:pPr>
            <a:r>
              <a:rPr lang="en-US" sz="1800"/>
              <a:t>secure context switch</a:t>
            </a:r>
          </a:p>
          <a:p>
            <a:pPr lvl="2" eaLnBrk="1" hangingPunct="1">
              <a:lnSpc>
                <a:spcPct val="80000"/>
              </a:lnSpc>
            </a:pPr>
            <a:r>
              <a:rPr lang="en-US" sz="1800"/>
              <a:t>etc…</a:t>
            </a:r>
          </a:p>
          <a:p>
            <a:pPr lvl="1" eaLnBrk="1" hangingPunct="1">
              <a:lnSpc>
                <a:spcPct val="80000"/>
              </a:lnSpc>
            </a:pPr>
            <a:endParaRPr lang="en-US" sz="2000"/>
          </a:p>
        </p:txBody>
      </p:sp>
    </p:spTree>
    <p:extLst>
      <p:ext uri="{BB962C8B-B14F-4D97-AF65-F5344CB8AC3E}">
        <p14:creationId xmlns:p14="http://schemas.microsoft.com/office/powerpoint/2010/main" val="1848787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tLang="x-none"/>
              <a:t>Secure Module Transitions</a:t>
            </a:r>
          </a:p>
        </p:txBody>
      </p:sp>
      <p:sp>
        <p:nvSpPr>
          <p:cNvPr id="43010" name="Rectangle 3"/>
          <p:cNvSpPr>
            <a:spLocks noGrp="1" noChangeArrowheads="1"/>
          </p:cNvSpPr>
          <p:nvPr>
            <p:ph type="body" idx="1"/>
          </p:nvPr>
        </p:nvSpPr>
        <p:spPr>
          <a:xfrm>
            <a:off x="457200" y="1719263"/>
            <a:ext cx="8229600" cy="4159250"/>
          </a:xfrm>
        </p:spPr>
        <p:txBody>
          <a:bodyPr/>
          <a:lstStyle/>
          <a:p>
            <a:pPr eaLnBrk="1" hangingPunct="1"/>
            <a:r>
              <a:rPr lang="en-US" altLang="x-none" sz="2200"/>
              <a:t>Asynchronous transitions: </a:t>
            </a:r>
          </a:p>
          <a:p>
            <a:pPr lvl="1" eaLnBrk="1" hangingPunct="1"/>
            <a:r>
              <a:rPr lang="en-US" altLang="x-none" sz="1800" b="1"/>
              <a:t>Triggered by</a:t>
            </a:r>
            <a:r>
              <a:rPr lang="en-US" altLang="x-none" sz="1800"/>
              <a:t>: module preemption/resumption</a:t>
            </a:r>
          </a:p>
          <a:p>
            <a:pPr lvl="1" eaLnBrk="1" hangingPunct="1"/>
            <a:r>
              <a:rPr lang="en-US" altLang="x-none" sz="1800" b="1"/>
              <a:t>Hypervisor action</a:t>
            </a:r>
            <a:r>
              <a:rPr lang="en-US" altLang="x-none" sz="1800"/>
              <a:t>: save/restore module registers</a:t>
            </a:r>
          </a:p>
          <a:p>
            <a:pPr lvl="1" eaLnBrk="1" hangingPunct="1"/>
            <a:endParaRPr lang="en-US" altLang="x-none" sz="1800"/>
          </a:p>
          <a:p>
            <a:pPr eaLnBrk="1" hangingPunct="1"/>
            <a:r>
              <a:rPr lang="en-US" altLang="x-none" sz="2200"/>
              <a:t>Synchronous transitions:</a:t>
            </a:r>
          </a:p>
          <a:p>
            <a:pPr lvl="1" eaLnBrk="1" hangingPunct="1"/>
            <a:r>
              <a:rPr lang="en-US" altLang="x-none" sz="1800" b="1"/>
              <a:t>Triggered by</a:t>
            </a:r>
            <a:r>
              <a:rPr lang="en-US" altLang="x-none" sz="1800"/>
              <a:t>: </a:t>
            </a:r>
            <a:r>
              <a:rPr lang="en-US" altLang="x-none" sz="1800">
                <a:latin typeface="Courier New" charset="0"/>
              </a:rPr>
              <a:t>call_module</a:t>
            </a:r>
            <a:r>
              <a:rPr lang="en-US" altLang="x-none" sz="1800"/>
              <a:t>/</a:t>
            </a:r>
            <a:r>
              <a:rPr lang="en-US" altLang="x-none" sz="1800">
                <a:latin typeface="Courier New" charset="0"/>
              </a:rPr>
              <a:t>return_module</a:t>
            </a:r>
            <a:r>
              <a:rPr lang="en-US" altLang="x-none" sz="1800"/>
              <a:t> instructions</a:t>
            </a:r>
          </a:p>
          <a:p>
            <a:pPr lvl="1" eaLnBrk="1" hangingPunct="1"/>
            <a:r>
              <a:rPr lang="en-US" altLang="x-none" sz="1800" b="1"/>
              <a:t>Hypervisor action</a:t>
            </a:r>
            <a:r>
              <a:rPr lang="en-US" altLang="x-none" sz="1800"/>
              <a:t>: check call/return sequence, authenticate 				caller/callee</a:t>
            </a:r>
          </a:p>
          <a:p>
            <a:pPr lvl="1" eaLnBrk="1" hangingPunct="1"/>
            <a:endParaRPr lang="en-US" altLang="x-none" sz="1800"/>
          </a:p>
          <a:p>
            <a:pPr lvl="1" eaLnBrk="1" hangingPunct="1"/>
            <a:endParaRPr lang="en-US" altLang="x-none" sz="1800"/>
          </a:p>
        </p:txBody>
      </p:sp>
    </p:spTree>
    <p:extLst>
      <p:ext uri="{BB962C8B-B14F-4D97-AF65-F5344CB8AC3E}">
        <p14:creationId xmlns:p14="http://schemas.microsoft.com/office/powerpoint/2010/main" val="1502325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t>Conclusions</a:t>
            </a:r>
          </a:p>
        </p:txBody>
      </p:sp>
      <p:sp>
        <p:nvSpPr>
          <p:cNvPr id="53251" name="Rectangle 3"/>
          <p:cNvSpPr>
            <a:spLocks noGrp="1" noChangeArrowheads="1"/>
          </p:cNvSpPr>
          <p:nvPr>
            <p:ph type="body" idx="1"/>
          </p:nvPr>
        </p:nvSpPr>
        <p:spPr>
          <a:xfrm>
            <a:off x="304800" y="1719263"/>
            <a:ext cx="8686800" cy="2700337"/>
          </a:xfrm>
        </p:spPr>
        <p:txBody>
          <a:bodyPr>
            <a:normAutofit lnSpcReduction="10000"/>
          </a:bodyPr>
          <a:lstStyle/>
          <a:p>
            <a:pPr eaLnBrk="1" hangingPunct="1">
              <a:lnSpc>
                <a:spcPct val="90000"/>
              </a:lnSpc>
              <a:buFont typeface="Wingdings" pitchFamily="-101" charset="2"/>
              <a:buNone/>
            </a:pPr>
            <a:r>
              <a:rPr lang="en-US" sz="2000"/>
              <a:t>Bastion TCB provides </a:t>
            </a:r>
            <a:r>
              <a:rPr lang="en-US" sz="2000" b="1"/>
              <a:t>Tailored Attestation</a:t>
            </a:r>
            <a:r>
              <a:rPr lang="en-US" sz="2000"/>
              <a:t>: resilient, functional attestation</a:t>
            </a:r>
          </a:p>
          <a:p>
            <a:pPr eaLnBrk="1" hangingPunct="1">
              <a:lnSpc>
                <a:spcPct val="90000"/>
              </a:lnSpc>
              <a:buFont typeface="Wingdings" pitchFamily="-101" charset="2"/>
              <a:buNone/>
            </a:pPr>
            <a:endParaRPr lang="en-US" sz="2000"/>
          </a:p>
          <a:p>
            <a:pPr eaLnBrk="1" hangingPunct="1">
              <a:lnSpc>
                <a:spcPct val="90000"/>
              </a:lnSpc>
              <a:buFont typeface="Wingdings" pitchFamily="-101" charset="2"/>
              <a:buNone/>
            </a:pPr>
            <a:r>
              <a:rPr lang="en-US" sz="2000"/>
              <a:t>This is enabled by TCB mechanisms providing core security functions:</a:t>
            </a:r>
          </a:p>
          <a:p>
            <a:pPr eaLnBrk="1" hangingPunct="1">
              <a:lnSpc>
                <a:spcPct val="90000"/>
              </a:lnSpc>
            </a:pPr>
            <a:r>
              <a:rPr lang="en-US" sz="2000"/>
              <a:t>Hardware-protected hypervisor</a:t>
            </a:r>
          </a:p>
          <a:p>
            <a:pPr eaLnBrk="1" hangingPunct="1">
              <a:lnSpc>
                <a:spcPct val="90000"/>
              </a:lnSpc>
            </a:pPr>
            <a:r>
              <a:rPr lang="en-US" sz="2000"/>
              <a:t>Fine-grain module isolation and sharing</a:t>
            </a:r>
          </a:p>
          <a:p>
            <a:pPr eaLnBrk="1" hangingPunct="1">
              <a:lnSpc>
                <a:spcPct val="90000"/>
              </a:lnSpc>
            </a:pPr>
            <a:r>
              <a:rPr lang="en-US" sz="2000"/>
              <a:t>Authenticated module transitions</a:t>
            </a:r>
          </a:p>
          <a:p>
            <a:pPr eaLnBrk="1" hangingPunct="1">
              <a:lnSpc>
                <a:spcPct val="90000"/>
              </a:lnSpc>
            </a:pPr>
            <a:r>
              <a:rPr lang="en-US" sz="2000"/>
              <a:t>Module-specific secure storage</a:t>
            </a:r>
          </a:p>
          <a:p>
            <a:pPr eaLnBrk="1" hangingPunct="1">
              <a:lnSpc>
                <a:spcPct val="90000"/>
              </a:lnSpc>
              <a:buFont typeface="Wingdings" pitchFamily="-101" charset="2"/>
              <a:buNone/>
            </a:pPr>
            <a:endParaRPr lang="en-US" sz="2000"/>
          </a:p>
        </p:txBody>
      </p:sp>
      <p:sp>
        <p:nvSpPr>
          <p:cNvPr id="53252" name="Rectangle 4"/>
          <p:cNvSpPr>
            <a:spLocks noChangeArrowheads="1"/>
          </p:cNvSpPr>
          <p:nvPr/>
        </p:nvSpPr>
        <p:spPr bwMode="auto">
          <a:xfrm>
            <a:off x="457200" y="4572000"/>
            <a:ext cx="7620000" cy="641350"/>
          </a:xfrm>
          <a:prstGeom prst="rect">
            <a:avLst/>
          </a:prstGeom>
          <a:noFill/>
          <a:ln w="9525">
            <a:noFill/>
            <a:miter lim="800000"/>
            <a:headEnd/>
            <a:tailEnd/>
          </a:ln>
        </p:spPr>
        <p:txBody>
          <a:bodyPr>
            <a:prstTxWarp prst="textNoShape">
              <a:avLst/>
            </a:prstTxWarp>
            <a:spAutoFit/>
          </a:bodyPr>
          <a:lstStyle/>
          <a:p>
            <a:pPr>
              <a:lnSpc>
                <a:spcPct val="90000"/>
              </a:lnSpc>
              <a:spcBef>
                <a:spcPct val="20000"/>
              </a:spcBef>
              <a:buClr>
                <a:schemeClr val="tx2"/>
              </a:buClr>
              <a:buSzPct val="70000"/>
              <a:buFont typeface="Wingdings" pitchFamily="-101" charset="2"/>
              <a:buNone/>
            </a:pPr>
            <a:r>
              <a:rPr lang="en-US" sz="2000"/>
              <a:t>An implementation on OpenSPARC demonstrates feasibility and improved performance over TPM attestation and secure storage</a:t>
            </a:r>
          </a:p>
        </p:txBody>
      </p:sp>
    </p:spTree>
    <p:extLst>
      <p:ext uri="{BB962C8B-B14F-4D97-AF65-F5344CB8AC3E}">
        <p14:creationId xmlns:p14="http://schemas.microsoft.com/office/powerpoint/2010/main" val="1117849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p:cNvGraphicFramePr>
          <p:nvPr>
            <p:extLst>
              <p:ext uri="{D42A27DB-BD31-4B8C-83A1-F6EECF244321}">
                <p14:modId xmlns:p14="http://schemas.microsoft.com/office/powerpoint/2010/main" val="1787780877"/>
              </p:ext>
            </p:extLst>
          </p:nvPr>
        </p:nvGraphicFramePr>
        <p:xfrm>
          <a:off x="1000125" y="3309937"/>
          <a:ext cx="6608763" cy="1709738"/>
        </p:xfrm>
        <a:graphic>
          <a:graphicData uri="http://schemas.openxmlformats.org/presentationml/2006/ole">
            <mc:AlternateContent xmlns:mc="http://schemas.openxmlformats.org/markup-compatibility/2006">
              <mc:Choice xmlns:v="urn:schemas-microsoft-com:vml" Requires="v">
                <p:oleObj spid="_x0000_s35968" name="Visio" r:id="rId4" imgW="2298700" imgH="596900" progId="">
                  <p:embed/>
                </p:oleObj>
              </mc:Choice>
              <mc:Fallback>
                <p:oleObj name="Visio" r:id="rId4" imgW="2298700" imgH="596900" progId="">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25" y="3309937"/>
                        <a:ext cx="6608763"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6878" name="Rectangle 2"/>
          <p:cNvSpPr>
            <a:spLocks noGrp="1" noChangeArrowheads="1"/>
          </p:cNvSpPr>
          <p:nvPr>
            <p:ph type="title" sz="quarter"/>
          </p:nvPr>
        </p:nvSpPr>
        <p:spPr>
          <a:xfrm>
            <a:off x="457200" y="122238"/>
            <a:ext cx="8229600" cy="715962"/>
          </a:xfrm>
        </p:spPr>
        <p:txBody>
          <a:bodyPr>
            <a:noAutofit/>
          </a:bodyPr>
          <a:lstStyle/>
          <a:p>
            <a:r>
              <a:rPr lang="en-US" sz="2400" dirty="0" smtClean="0"/>
              <a:t>Bastion: secure processor-hypervisor architecture</a:t>
            </a:r>
            <a:endParaRPr lang="fr-CA" sz="2400" dirty="0"/>
          </a:p>
        </p:txBody>
      </p:sp>
      <p:graphicFrame>
        <p:nvGraphicFramePr>
          <p:cNvPr id="25610" name="Object 3"/>
          <p:cNvGraphicFramePr>
            <a:graphicFrameLocks noGrp="1" noChangeAspect="1"/>
          </p:cNvGraphicFramePr>
          <p:nvPr>
            <p:ph sz="quarter" idx="2"/>
            <p:extLst>
              <p:ext uri="{D42A27DB-BD31-4B8C-83A1-F6EECF244321}">
                <p14:modId xmlns:p14="http://schemas.microsoft.com/office/powerpoint/2010/main" val="565140571"/>
              </p:ext>
            </p:extLst>
          </p:nvPr>
        </p:nvGraphicFramePr>
        <p:xfrm>
          <a:off x="990600" y="2865437"/>
          <a:ext cx="6619875" cy="528638"/>
        </p:xfrm>
        <a:graphic>
          <a:graphicData uri="http://schemas.openxmlformats.org/presentationml/2006/ole">
            <mc:AlternateContent xmlns:mc="http://schemas.openxmlformats.org/markup-compatibility/2006">
              <mc:Choice xmlns:v="urn:schemas-microsoft-com:vml" Requires="v">
                <p:oleObj spid="_x0000_s35969" name="Visio" r:id="rId6" imgW="2298700" imgH="190500" progId="">
                  <p:embed/>
                </p:oleObj>
              </mc:Choice>
              <mc:Fallback>
                <p:oleObj name="Visio" r:id="rId6" imgW="2298700" imgH="190500" progId="">
                  <p:embed/>
                  <p:pic>
                    <p:nvPicPr>
                      <p:cNvPr id="0" name="Picture 3"/>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865437"/>
                        <a:ext cx="6619875"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5622" name="Object 4"/>
          <p:cNvGraphicFramePr>
            <a:graphicFrameLocks noChangeAspect="1"/>
          </p:cNvGraphicFramePr>
          <p:nvPr>
            <p:extLst>
              <p:ext uri="{D42A27DB-BD31-4B8C-83A1-F6EECF244321}">
                <p14:modId xmlns:p14="http://schemas.microsoft.com/office/powerpoint/2010/main" val="3638376083"/>
              </p:ext>
            </p:extLst>
          </p:nvPr>
        </p:nvGraphicFramePr>
        <p:xfrm>
          <a:off x="1447800" y="1714500"/>
          <a:ext cx="4724400" cy="2960687"/>
        </p:xfrm>
        <a:graphic>
          <a:graphicData uri="http://schemas.openxmlformats.org/presentationml/2006/ole">
            <mc:AlternateContent xmlns:mc="http://schemas.openxmlformats.org/markup-compatibility/2006">
              <mc:Choice xmlns:v="urn:schemas-microsoft-com:vml" Requires="v">
                <p:oleObj spid="_x0000_s35970" name="Visio" r:id="rId8" imgW="1638300" imgH="1028700" progId="">
                  <p:embed/>
                </p:oleObj>
              </mc:Choice>
              <mc:Fallback>
                <p:oleObj name="Visio" r:id="rId8" imgW="1638300" imgH="102870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1714500"/>
                        <a:ext cx="4724400" cy="296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5623" name="Object 5"/>
          <p:cNvGraphicFramePr>
            <a:graphicFrameLocks noChangeAspect="1"/>
          </p:cNvGraphicFramePr>
          <p:nvPr>
            <p:extLst>
              <p:ext uri="{D42A27DB-BD31-4B8C-83A1-F6EECF244321}">
                <p14:modId xmlns:p14="http://schemas.microsoft.com/office/powerpoint/2010/main" val="3622620720"/>
              </p:ext>
            </p:extLst>
          </p:nvPr>
        </p:nvGraphicFramePr>
        <p:xfrm>
          <a:off x="1409700" y="2354262"/>
          <a:ext cx="5295900" cy="2320925"/>
        </p:xfrm>
        <a:graphic>
          <a:graphicData uri="http://schemas.openxmlformats.org/presentationml/2006/ole">
            <mc:AlternateContent xmlns:mc="http://schemas.openxmlformats.org/markup-compatibility/2006">
              <mc:Choice xmlns:v="urn:schemas-microsoft-com:vml" Requires="v">
                <p:oleObj spid="_x0000_s35971" name="Visio" r:id="rId10" imgW="1841500" imgH="812800" progId="">
                  <p:embed/>
                </p:oleObj>
              </mc:Choice>
              <mc:Fallback>
                <p:oleObj name="Visio" r:id="rId10" imgW="1841500" imgH="81280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09700" y="2354262"/>
                        <a:ext cx="5295900"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5624" name="Object 6"/>
          <p:cNvGraphicFramePr>
            <a:graphicFrameLocks noChangeAspect="1"/>
          </p:cNvGraphicFramePr>
          <p:nvPr>
            <p:extLst>
              <p:ext uri="{D42A27DB-BD31-4B8C-83A1-F6EECF244321}">
                <p14:modId xmlns:p14="http://schemas.microsoft.com/office/powerpoint/2010/main" val="1583568584"/>
              </p:ext>
            </p:extLst>
          </p:nvPr>
        </p:nvGraphicFramePr>
        <p:xfrm>
          <a:off x="5535613" y="1720850"/>
          <a:ext cx="1703387" cy="2954337"/>
        </p:xfrm>
        <a:graphic>
          <a:graphicData uri="http://schemas.openxmlformats.org/presentationml/2006/ole">
            <mc:AlternateContent xmlns:mc="http://schemas.openxmlformats.org/markup-compatibility/2006">
              <mc:Choice xmlns:v="urn:schemas-microsoft-com:vml" Requires="v">
                <p:oleObj spid="_x0000_s35972" name="Visio" r:id="rId12" imgW="596900" imgH="1028700" progId="">
                  <p:embed/>
                </p:oleObj>
              </mc:Choice>
              <mc:Fallback>
                <p:oleObj name="Visio" r:id="rId12" imgW="596900" imgH="102870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35613" y="1720850"/>
                        <a:ext cx="1703387" cy="295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8922" name="Object 7"/>
          <p:cNvGraphicFramePr>
            <a:graphicFrameLocks noChangeAspect="1"/>
          </p:cNvGraphicFramePr>
          <p:nvPr>
            <p:extLst>
              <p:ext uri="{D42A27DB-BD31-4B8C-83A1-F6EECF244321}">
                <p14:modId xmlns:p14="http://schemas.microsoft.com/office/powerpoint/2010/main" val="2730712812"/>
              </p:ext>
            </p:extLst>
          </p:nvPr>
        </p:nvGraphicFramePr>
        <p:xfrm>
          <a:off x="1000125" y="1804987"/>
          <a:ext cx="6608763" cy="1593850"/>
        </p:xfrm>
        <a:graphic>
          <a:graphicData uri="http://schemas.openxmlformats.org/presentationml/2006/ole">
            <mc:AlternateContent xmlns:mc="http://schemas.openxmlformats.org/markup-compatibility/2006">
              <mc:Choice xmlns:v="urn:schemas-microsoft-com:vml" Requires="v">
                <p:oleObj spid="_x0000_s35973" name="Visio" r:id="rId14" imgW="2298700" imgH="558800" progId="">
                  <p:embed/>
                </p:oleObj>
              </mc:Choice>
              <mc:Fallback>
                <p:oleObj name="Visio" r:id="rId14" imgW="2298700" imgH="558800" progId="">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0125" y="1804987"/>
                        <a:ext cx="6608763"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8924" name="Object 8"/>
          <p:cNvGraphicFramePr>
            <a:graphicFrameLocks/>
          </p:cNvGraphicFramePr>
          <p:nvPr>
            <p:extLst>
              <p:ext uri="{D42A27DB-BD31-4B8C-83A1-F6EECF244321}">
                <p14:modId xmlns:p14="http://schemas.microsoft.com/office/powerpoint/2010/main" val="1943216388"/>
              </p:ext>
            </p:extLst>
          </p:nvPr>
        </p:nvGraphicFramePr>
        <p:xfrm>
          <a:off x="1149350" y="3503612"/>
          <a:ext cx="1435100" cy="1343025"/>
        </p:xfrm>
        <a:graphic>
          <a:graphicData uri="http://schemas.openxmlformats.org/presentationml/2006/ole">
            <mc:AlternateContent xmlns:mc="http://schemas.openxmlformats.org/markup-compatibility/2006">
              <mc:Choice xmlns:v="urn:schemas-microsoft-com:vml" Requires="v">
                <p:oleObj spid="_x0000_s35974" name="Visio" r:id="rId16" imgW="508000" imgH="469900" progId="">
                  <p:embed/>
                </p:oleObj>
              </mc:Choice>
              <mc:Fallback>
                <p:oleObj name="Visio" r:id="rId16" imgW="508000" imgH="469900" progId="">
                  <p:embed/>
                  <p:pic>
                    <p:nvPicPr>
                      <p:cNvPr id="0" name="Picture 8"/>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9350" y="3503612"/>
                        <a:ext cx="14351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8925" name="Object 9"/>
          <p:cNvGraphicFramePr>
            <a:graphicFrameLocks/>
          </p:cNvGraphicFramePr>
          <p:nvPr>
            <p:extLst>
              <p:ext uri="{D42A27DB-BD31-4B8C-83A1-F6EECF244321}">
                <p14:modId xmlns:p14="http://schemas.microsoft.com/office/powerpoint/2010/main" val="3659520094"/>
              </p:ext>
            </p:extLst>
          </p:nvPr>
        </p:nvGraphicFramePr>
        <p:xfrm>
          <a:off x="1143000" y="5129212"/>
          <a:ext cx="4267200" cy="414338"/>
        </p:xfrm>
        <a:graphic>
          <a:graphicData uri="http://schemas.openxmlformats.org/presentationml/2006/ole">
            <mc:AlternateContent xmlns:mc="http://schemas.openxmlformats.org/markup-compatibility/2006">
              <mc:Choice xmlns:v="urn:schemas-microsoft-com:vml" Requires="v">
                <p:oleObj spid="_x0000_s35975" name="Visio" r:id="rId18" imgW="1485900" imgH="152400" progId="">
                  <p:embed/>
                </p:oleObj>
              </mc:Choice>
              <mc:Fallback>
                <p:oleObj name="Visio" r:id="rId18" imgW="1485900" imgH="152400" progId="">
                  <p:embed/>
                  <p:pic>
                    <p:nvPicPr>
                      <p:cNvPr id="0" name="Picture 9"/>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43000" y="5129212"/>
                        <a:ext cx="4267200"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8926" name="Object 10"/>
          <p:cNvGraphicFramePr>
            <a:graphicFrameLocks noChangeAspect="1"/>
          </p:cNvGraphicFramePr>
          <p:nvPr>
            <p:extLst>
              <p:ext uri="{D42A27DB-BD31-4B8C-83A1-F6EECF244321}">
                <p14:modId xmlns:p14="http://schemas.microsoft.com/office/powerpoint/2010/main" val="2838542071"/>
              </p:ext>
            </p:extLst>
          </p:nvPr>
        </p:nvGraphicFramePr>
        <p:xfrm>
          <a:off x="990600" y="2871787"/>
          <a:ext cx="6618288" cy="528638"/>
        </p:xfrm>
        <a:graphic>
          <a:graphicData uri="http://schemas.openxmlformats.org/presentationml/2006/ole">
            <mc:AlternateContent xmlns:mc="http://schemas.openxmlformats.org/markup-compatibility/2006">
              <mc:Choice xmlns:v="urn:schemas-microsoft-com:vml" Requires="v">
                <p:oleObj spid="_x0000_s35976" name="Visio" r:id="rId20" imgW="2298700" imgH="190500" progId="">
                  <p:embed/>
                </p:oleObj>
              </mc:Choice>
              <mc:Fallback>
                <p:oleObj name="Visio" r:id="rId20" imgW="2298700" imgH="190500" progId="">
                  <p:embed/>
                  <p:pic>
                    <p:nvPicPr>
                      <p:cNvPr id="0" name="Picture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0600" y="2871787"/>
                        <a:ext cx="6618288"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5617" name="Object 11"/>
          <p:cNvGraphicFramePr>
            <a:graphicFrameLocks noGrp="1" noChangeAspect="1"/>
          </p:cNvGraphicFramePr>
          <p:nvPr>
            <p:ph sz="quarter" idx="4"/>
            <p:extLst>
              <p:ext uri="{D42A27DB-BD31-4B8C-83A1-F6EECF244321}">
                <p14:modId xmlns:p14="http://schemas.microsoft.com/office/powerpoint/2010/main" val="2946499496"/>
              </p:ext>
            </p:extLst>
          </p:nvPr>
        </p:nvGraphicFramePr>
        <p:xfrm>
          <a:off x="962025" y="1371600"/>
          <a:ext cx="6680200" cy="1627187"/>
        </p:xfrm>
        <a:graphic>
          <a:graphicData uri="http://schemas.openxmlformats.org/presentationml/2006/ole">
            <mc:AlternateContent xmlns:mc="http://schemas.openxmlformats.org/markup-compatibility/2006">
              <mc:Choice xmlns:v="urn:schemas-microsoft-com:vml" Requires="v">
                <p:oleObj spid="_x0000_s35977" name="Visio" r:id="rId22" imgW="2324100" imgH="571500" progId="">
                  <p:embed/>
                </p:oleObj>
              </mc:Choice>
              <mc:Fallback>
                <p:oleObj name="Visio" r:id="rId22" imgW="2324100" imgH="571500" progId="">
                  <p:embed/>
                  <p:pic>
                    <p:nvPicPr>
                      <p:cNvPr id="0" name="Picture 11"/>
                      <p:cNvPicPr>
                        <a:picLocks noGrp="1"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62025" y="1371600"/>
                        <a:ext cx="668020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5620" name="Object 12"/>
          <p:cNvGraphicFramePr>
            <a:graphicFrameLocks noGrp="1" noChangeAspect="1"/>
          </p:cNvGraphicFramePr>
          <p:nvPr>
            <p:ph sz="quarter" idx="3"/>
            <p:extLst>
              <p:ext uri="{D42A27DB-BD31-4B8C-83A1-F6EECF244321}">
                <p14:modId xmlns:p14="http://schemas.microsoft.com/office/powerpoint/2010/main" val="3698542036"/>
              </p:ext>
            </p:extLst>
          </p:nvPr>
        </p:nvGraphicFramePr>
        <p:xfrm>
          <a:off x="5165725" y="1371600"/>
          <a:ext cx="2444750" cy="1627187"/>
        </p:xfrm>
        <a:graphic>
          <a:graphicData uri="http://schemas.openxmlformats.org/presentationml/2006/ole">
            <mc:AlternateContent xmlns:mc="http://schemas.openxmlformats.org/markup-compatibility/2006">
              <mc:Choice xmlns:v="urn:schemas-microsoft-com:vml" Requires="v">
                <p:oleObj spid="_x0000_s35978" name="Visio" r:id="rId24" imgW="850900" imgH="571500" progId="">
                  <p:embed/>
                </p:oleObj>
              </mc:Choice>
              <mc:Fallback>
                <p:oleObj name="Visio" r:id="rId24" imgW="850900" imgH="571500" progId="">
                  <p:embed/>
                  <p:pic>
                    <p:nvPicPr>
                      <p:cNvPr id="0" name="Picture 12"/>
                      <p:cNvPicPr>
                        <a:picLocks noGrp="1"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65725" y="1371600"/>
                        <a:ext cx="244475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5" name="TextBox 14"/>
          <p:cNvSpPr txBox="1"/>
          <p:nvPr/>
        </p:nvSpPr>
        <p:spPr>
          <a:xfrm>
            <a:off x="1447800" y="5877580"/>
            <a:ext cx="5982339" cy="523220"/>
          </a:xfrm>
          <a:prstGeom prst="rect">
            <a:avLst/>
          </a:prstGeom>
          <a:noFill/>
        </p:spPr>
        <p:txBody>
          <a:bodyPr wrap="none" rtlCol="0">
            <a:spAutoFit/>
          </a:bodyPr>
          <a:lstStyle/>
          <a:p>
            <a:r>
              <a:rPr lang="en-US" sz="1400" dirty="0" smtClean="0"/>
              <a:t>D. Champagne, R.B. Lee, "</a:t>
            </a:r>
            <a:r>
              <a:rPr lang="en-US" sz="1400" dirty="0" smtClean="0">
                <a:hlinkClick r:id="rId26"/>
              </a:rPr>
              <a:t>Scalable Architectural Support for Trusted Software</a:t>
            </a:r>
            <a:r>
              <a:rPr lang="en-US" sz="1400" dirty="0" smtClean="0"/>
              <a:t>", </a:t>
            </a:r>
          </a:p>
          <a:p>
            <a:r>
              <a:rPr lang="en-US" sz="1400" dirty="0" smtClean="0"/>
              <a:t>IEEE Intl. </a:t>
            </a:r>
            <a:r>
              <a:rPr lang="en-US" sz="1400" dirty="0" err="1" smtClean="0"/>
              <a:t>Symp</a:t>
            </a:r>
            <a:r>
              <a:rPr lang="en-US" sz="1400" dirty="0" smtClean="0"/>
              <a:t>. on High-Performance Computer Architecture (HPCA),  Jan. 2010</a:t>
            </a:r>
            <a:endParaRPr lang="en-US" sz="1400" dirty="0"/>
          </a:p>
        </p:txBody>
      </p:sp>
    </p:spTree>
    <p:extLst>
      <p:ext uri="{BB962C8B-B14F-4D97-AF65-F5344CB8AC3E}">
        <p14:creationId xmlns:p14="http://schemas.microsoft.com/office/powerpoint/2010/main" val="146877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p:cTn id="7" dur="500" fill="hold"/>
                                        <p:tgtEl>
                                          <p:spTgt spid="38922"/>
                                        </p:tgtEl>
                                        <p:attrNameLst>
                                          <p:attrName>ppt_w</p:attrName>
                                        </p:attrNameLst>
                                      </p:cBhvr>
                                      <p:tavLst>
                                        <p:tav tm="0">
                                          <p:val>
                                            <p:fltVal val="0"/>
                                          </p:val>
                                        </p:tav>
                                        <p:tav tm="100000">
                                          <p:val>
                                            <p:strVal val="#ppt_w"/>
                                          </p:val>
                                        </p:tav>
                                      </p:tavLst>
                                    </p:anim>
                                    <p:anim calcmode="lin" valueType="num">
                                      <p:cBhvr>
                                        <p:cTn id="8" dur="500" fill="hold"/>
                                        <p:tgtEl>
                                          <p:spTgt spid="38922"/>
                                        </p:tgtEl>
                                        <p:attrNameLst>
                                          <p:attrName>ppt_h</p:attrName>
                                        </p:attrNameLst>
                                      </p:cBhvr>
                                      <p:tavLst>
                                        <p:tav tm="0">
                                          <p:val>
                                            <p:fltVal val="0"/>
                                          </p:val>
                                        </p:tav>
                                        <p:tav tm="100000">
                                          <p:val>
                                            <p:strVal val="#ppt_h"/>
                                          </p:val>
                                        </p:tav>
                                      </p:tavLst>
                                    </p:anim>
                                    <p:animEffect transition="in" filter="fade">
                                      <p:cBhvr>
                                        <p:cTn id="9" dur="500"/>
                                        <p:tgtEl>
                                          <p:spTgt spid="389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38922"/>
                                        </p:tgtEl>
                                        <p:attrNameLst>
                                          <p:attrName>ppt_w</p:attrName>
                                        </p:attrNameLst>
                                      </p:cBhvr>
                                      <p:tavLst>
                                        <p:tav tm="0">
                                          <p:val>
                                            <p:strVal val="ppt_w"/>
                                          </p:val>
                                        </p:tav>
                                        <p:tav tm="100000">
                                          <p:val>
                                            <p:fltVal val="0"/>
                                          </p:val>
                                        </p:tav>
                                      </p:tavLst>
                                    </p:anim>
                                    <p:anim calcmode="lin" valueType="num">
                                      <p:cBhvr>
                                        <p:cTn id="14" dur="500"/>
                                        <p:tgtEl>
                                          <p:spTgt spid="38922"/>
                                        </p:tgtEl>
                                        <p:attrNameLst>
                                          <p:attrName>ppt_h</p:attrName>
                                        </p:attrNameLst>
                                      </p:cBhvr>
                                      <p:tavLst>
                                        <p:tav tm="0">
                                          <p:val>
                                            <p:strVal val="ppt_h"/>
                                          </p:val>
                                        </p:tav>
                                        <p:tav tm="100000">
                                          <p:val>
                                            <p:fltVal val="0"/>
                                          </p:val>
                                        </p:tav>
                                      </p:tavLst>
                                    </p:anim>
                                    <p:animEffect transition="out" filter="fade">
                                      <p:cBhvr>
                                        <p:cTn id="15" dur="500"/>
                                        <p:tgtEl>
                                          <p:spTgt spid="38922"/>
                                        </p:tgtEl>
                                      </p:cBhvr>
                                    </p:animEffect>
                                    <p:set>
                                      <p:cBhvr>
                                        <p:cTn id="16" dur="1" fill="hold">
                                          <p:stCondLst>
                                            <p:cond delay="499"/>
                                          </p:stCondLst>
                                        </p:cTn>
                                        <p:tgtEl>
                                          <p:spTgt spid="389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8926"/>
                                        </p:tgtEl>
                                        <p:attrNameLst>
                                          <p:attrName>style.visibility</p:attrName>
                                        </p:attrNameLst>
                                      </p:cBhvr>
                                      <p:to>
                                        <p:strVal val="visible"/>
                                      </p:to>
                                    </p:set>
                                    <p:anim calcmode="lin" valueType="num">
                                      <p:cBhvr>
                                        <p:cTn id="21" dur="500" fill="hold"/>
                                        <p:tgtEl>
                                          <p:spTgt spid="38926"/>
                                        </p:tgtEl>
                                        <p:attrNameLst>
                                          <p:attrName>ppt_w</p:attrName>
                                        </p:attrNameLst>
                                      </p:cBhvr>
                                      <p:tavLst>
                                        <p:tav tm="0">
                                          <p:val>
                                            <p:fltVal val="0"/>
                                          </p:val>
                                        </p:tav>
                                        <p:tav tm="100000">
                                          <p:val>
                                            <p:strVal val="#ppt_w"/>
                                          </p:val>
                                        </p:tav>
                                      </p:tavLst>
                                    </p:anim>
                                    <p:anim calcmode="lin" valueType="num">
                                      <p:cBhvr>
                                        <p:cTn id="22" dur="500" fill="hold"/>
                                        <p:tgtEl>
                                          <p:spTgt spid="38926"/>
                                        </p:tgtEl>
                                        <p:attrNameLst>
                                          <p:attrName>ppt_h</p:attrName>
                                        </p:attrNameLst>
                                      </p:cBhvr>
                                      <p:tavLst>
                                        <p:tav tm="0">
                                          <p:val>
                                            <p:fltVal val="0"/>
                                          </p:val>
                                        </p:tav>
                                        <p:tav tm="100000">
                                          <p:val>
                                            <p:strVal val="#ppt_h"/>
                                          </p:val>
                                        </p:tav>
                                      </p:tavLst>
                                    </p:anim>
                                    <p:animEffect transition="in" filter="fade">
                                      <p:cBhvr>
                                        <p:cTn id="23" dur="500"/>
                                        <p:tgtEl>
                                          <p:spTgt spid="389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25617"/>
                                        </p:tgtEl>
                                        <p:attrNameLst>
                                          <p:attrName>style.visibility</p:attrName>
                                        </p:attrNameLst>
                                      </p:cBhvr>
                                      <p:to>
                                        <p:strVal val="visible"/>
                                      </p:to>
                                    </p:set>
                                    <p:anim calcmode="lin" valueType="num">
                                      <p:cBhvr>
                                        <p:cTn id="28" dur="500" fill="hold"/>
                                        <p:tgtEl>
                                          <p:spTgt spid="25617"/>
                                        </p:tgtEl>
                                        <p:attrNameLst>
                                          <p:attrName>ppt_w</p:attrName>
                                        </p:attrNameLst>
                                      </p:cBhvr>
                                      <p:tavLst>
                                        <p:tav tm="0">
                                          <p:val>
                                            <p:fltVal val="0"/>
                                          </p:val>
                                        </p:tav>
                                        <p:tav tm="100000">
                                          <p:val>
                                            <p:strVal val="#ppt_w"/>
                                          </p:val>
                                        </p:tav>
                                      </p:tavLst>
                                    </p:anim>
                                    <p:anim calcmode="lin" valueType="num">
                                      <p:cBhvr>
                                        <p:cTn id="29" dur="500" fill="hold"/>
                                        <p:tgtEl>
                                          <p:spTgt spid="25617"/>
                                        </p:tgtEl>
                                        <p:attrNameLst>
                                          <p:attrName>ppt_h</p:attrName>
                                        </p:attrNameLst>
                                      </p:cBhvr>
                                      <p:tavLst>
                                        <p:tav tm="0">
                                          <p:val>
                                            <p:fltVal val="0"/>
                                          </p:val>
                                        </p:tav>
                                        <p:tav tm="100000">
                                          <p:val>
                                            <p:strVal val="#ppt_h"/>
                                          </p:val>
                                        </p:tav>
                                      </p:tavLst>
                                    </p:anim>
                                    <p:animEffect transition="in" filter="fade">
                                      <p:cBhvr>
                                        <p:cTn id="30" dur="500"/>
                                        <p:tgtEl>
                                          <p:spTgt spid="256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5620"/>
                                        </p:tgtEl>
                                        <p:attrNameLst>
                                          <p:attrName>style.visibility</p:attrName>
                                        </p:attrNameLst>
                                      </p:cBhvr>
                                      <p:to>
                                        <p:strVal val="visible"/>
                                      </p:to>
                                    </p:set>
                                    <p:anim calcmode="lin" valueType="num">
                                      <p:cBhvr>
                                        <p:cTn id="35" dur="500" fill="hold"/>
                                        <p:tgtEl>
                                          <p:spTgt spid="25620"/>
                                        </p:tgtEl>
                                        <p:attrNameLst>
                                          <p:attrName>ppt_w</p:attrName>
                                        </p:attrNameLst>
                                      </p:cBhvr>
                                      <p:tavLst>
                                        <p:tav tm="0">
                                          <p:val>
                                            <p:fltVal val="0"/>
                                          </p:val>
                                        </p:tav>
                                        <p:tav tm="100000">
                                          <p:val>
                                            <p:strVal val="#ppt_w"/>
                                          </p:val>
                                        </p:tav>
                                      </p:tavLst>
                                    </p:anim>
                                    <p:anim calcmode="lin" valueType="num">
                                      <p:cBhvr>
                                        <p:cTn id="36" dur="500" fill="hold"/>
                                        <p:tgtEl>
                                          <p:spTgt spid="25620"/>
                                        </p:tgtEl>
                                        <p:attrNameLst>
                                          <p:attrName>ppt_h</p:attrName>
                                        </p:attrNameLst>
                                      </p:cBhvr>
                                      <p:tavLst>
                                        <p:tav tm="0">
                                          <p:val>
                                            <p:fltVal val="0"/>
                                          </p:val>
                                        </p:tav>
                                        <p:tav tm="100000">
                                          <p:val>
                                            <p:strVal val="#ppt_h"/>
                                          </p:val>
                                        </p:tav>
                                      </p:tavLst>
                                    </p:anim>
                                    <p:animEffect transition="in" filter="fade">
                                      <p:cBhvr>
                                        <p:cTn id="37" dur="500"/>
                                        <p:tgtEl>
                                          <p:spTgt spid="2562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5610"/>
                                        </p:tgtEl>
                                        <p:attrNameLst>
                                          <p:attrName>style.visibility</p:attrName>
                                        </p:attrNameLst>
                                      </p:cBhvr>
                                      <p:to>
                                        <p:strVal val="visible"/>
                                      </p:to>
                                    </p:set>
                                    <p:anim calcmode="lin" valueType="num">
                                      <p:cBhvr>
                                        <p:cTn id="42" dur="500" fill="hold"/>
                                        <p:tgtEl>
                                          <p:spTgt spid="25610"/>
                                        </p:tgtEl>
                                        <p:attrNameLst>
                                          <p:attrName>ppt_w</p:attrName>
                                        </p:attrNameLst>
                                      </p:cBhvr>
                                      <p:tavLst>
                                        <p:tav tm="0">
                                          <p:val>
                                            <p:fltVal val="0"/>
                                          </p:val>
                                        </p:tav>
                                        <p:tav tm="100000">
                                          <p:val>
                                            <p:strVal val="#ppt_w"/>
                                          </p:val>
                                        </p:tav>
                                      </p:tavLst>
                                    </p:anim>
                                    <p:anim calcmode="lin" valueType="num">
                                      <p:cBhvr>
                                        <p:cTn id="43" dur="500" fill="hold"/>
                                        <p:tgtEl>
                                          <p:spTgt spid="25610"/>
                                        </p:tgtEl>
                                        <p:attrNameLst>
                                          <p:attrName>ppt_h</p:attrName>
                                        </p:attrNameLst>
                                      </p:cBhvr>
                                      <p:tavLst>
                                        <p:tav tm="0">
                                          <p:val>
                                            <p:fltVal val="0"/>
                                          </p:val>
                                        </p:tav>
                                        <p:tav tm="100000">
                                          <p:val>
                                            <p:strVal val="#ppt_h"/>
                                          </p:val>
                                        </p:tav>
                                      </p:tavLst>
                                    </p:anim>
                                    <p:animEffect transition="in" filter="fade">
                                      <p:cBhvr>
                                        <p:cTn id="44" dur="500"/>
                                        <p:tgtEl>
                                          <p:spTgt spid="25610"/>
                                        </p:tgtEl>
                                      </p:cBhvr>
                                    </p:animEffect>
                                  </p:childTnLst>
                                </p:cTn>
                              </p:par>
                              <p:par>
                                <p:cTn id="45" presetID="53" presetClass="exit" presetSubtype="0" fill="hold" nodeType="withEffect">
                                  <p:stCondLst>
                                    <p:cond delay="0"/>
                                  </p:stCondLst>
                                  <p:childTnLst>
                                    <p:anim calcmode="lin" valueType="num">
                                      <p:cBhvr>
                                        <p:cTn id="46" dur="500"/>
                                        <p:tgtEl>
                                          <p:spTgt spid="38926"/>
                                        </p:tgtEl>
                                        <p:attrNameLst>
                                          <p:attrName>ppt_w</p:attrName>
                                        </p:attrNameLst>
                                      </p:cBhvr>
                                      <p:tavLst>
                                        <p:tav tm="0">
                                          <p:val>
                                            <p:strVal val="ppt_w"/>
                                          </p:val>
                                        </p:tav>
                                        <p:tav tm="100000">
                                          <p:val>
                                            <p:fltVal val="0"/>
                                          </p:val>
                                        </p:tav>
                                      </p:tavLst>
                                    </p:anim>
                                    <p:anim calcmode="lin" valueType="num">
                                      <p:cBhvr>
                                        <p:cTn id="47" dur="500"/>
                                        <p:tgtEl>
                                          <p:spTgt spid="38926"/>
                                        </p:tgtEl>
                                        <p:attrNameLst>
                                          <p:attrName>ppt_h</p:attrName>
                                        </p:attrNameLst>
                                      </p:cBhvr>
                                      <p:tavLst>
                                        <p:tav tm="0">
                                          <p:val>
                                            <p:strVal val="ppt_h"/>
                                          </p:val>
                                        </p:tav>
                                        <p:tav tm="100000">
                                          <p:val>
                                            <p:fltVal val="0"/>
                                          </p:val>
                                        </p:tav>
                                      </p:tavLst>
                                    </p:anim>
                                    <p:animEffect transition="out" filter="fade">
                                      <p:cBhvr>
                                        <p:cTn id="48" dur="500"/>
                                        <p:tgtEl>
                                          <p:spTgt spid="38926"/>
                                        </p:tgtEl>
                                      </p:cBhvr>
                                    </p:animEffect>
                                    <p:set>
                                      <p:cBhvr>
                                        <p:cTn id="49" dur="1" fill="hold">
                                          <p:stCondLst>
                                            <p:cond delay="499"/>
                                          </p:stCondLst>
                                        </p:cTn>
                                        <p:tgtEl>
                                          <p:spTgt spid="38926"/>
                                        </p:tgtEl>
                                        <p:attrNameLst>
                                          <p:attrName>style.visibility</p:attrName>
                                        </p:attrNameLst>
                                      </p:cBhvr>
                                      <p:to>
                                        <p:strVal val="hidden"/>
                                      </p:to>
                                    </p:set>
                                  </p:childTnLst>
                                </p:cTn>
                              </p:par>
                              <p:par>
                                <p:cTn id="50" presetID="53" presetClass="entr" presetSubtype="0" fill="hold" nodeType="withEffect">
                                  <p:stCondLst>
                                    <p:cond delay="0"/>
                                  </p:stCondLst>
                                  <p:childTnLst>
                                    <p:set>
                                      <p:cBhvr>
                                        <p:cTn id="51" dur="1" fill="hold">
                                          <p:stCondLst>
                                            <p:cond delay="0"/>
                                          </p:stCondLst>
                                        </p:cTn>
                                        <p:tgtEl>
                                          <p:spTgt spid="38924"/>
                                        </p:tgtEl>
                                        <p:attrNameLst>
                                          <p:attrName>style.visibility</p:attrName>
                                        </p:attrNameLst>
                                      </p:cBhvr>
                                      <p:to>
                                        <p:strVal val="visible"/>
                                      </p:to>
                                    </p:set>
                                    <p:anim calcmode="lin" valueType="num">
                                      <p:cBhvr>
                                        <p:cTn id="52" dur="500" fill="hold"/>
                                        <p:tgtEl>
                                          <p:spTgt spid="38924"/>
                                        </p:tgtEl>
                                        <p:attrNameLst>
                                          <p:attrName>ppt_w</p:attrName>
                                        </p:attrNameLst>
                                      </p:cBhvr>
                                      <p:tavLst>
                                        <p:tav tm="0">
                                          <p:val>
                                            <p:fltVal val="0"/>
                                          </p:val>
                                        </p:tav>
                                        <p:tav tm="100000">
                                          <p:val>
                                            <p:strVal val="#ppt_w"/>
                                          </p:val>
                                        </p:tav>
                                      </p:tavLst>
                                    </p:anim>
                                    <p:anim calcmode="lin" valueType="num">
                                      <p:cBhvr>
                                        <p:cTn id="53" dur="500" fill="hold"/>
                                        <p:tgtEl>
                                          <p:spTgt spid="38924"/>
                                        </p:tgtEl>
                                        <p:attrNameLst>
                                          <p:attrName>ppt_h</p:attrName>
                                        </p:attrNameLst>
                                      </p:cBhvr>
                                      <p:tavLst>
                                        <p:tav tm="0">
                                          <p:val>
                                            <p:fltVal val="0"/>
                                          </p:val>
                                        </p:tav>
                                        <p:tav tm="100000">
                                          <p:val>
                                            <p:strVal val="#ppt_h"/>
                                          </p:val>
                                        </p:tav>
                                      </p:tavLst>
                                    </p:anim>
                                    <p:animEffect transition="in" filter="fade">
                                      <p:cBhvr>
                                        <p:cTn id="54" dur="500"/>
                                        <p:tgtEl>
                                          <p:spTgt spid="38924"/>
                                        </p:tgtEl>
                                      </p:cBhvr>
                                    </p:animEffect>
                                  </p:childTnLst>
                                </p:cTn>
                              </p:par>
                              <p:par>
                                <p:cTn id="55" presetID="53" presetClass="entr" presetSubtype="0" fill="hold" nodeType="withEffect">
                                  <p:stCondLst>
                                    <p:cond delay="0"/>
                                  </p:stCondLst>
                                  <p:childTnLst>
                                    <p:set>
                                      <p:cBhvr>
                                        <p:cTn id="56" dur="1" fill="hold">
                                          <p:stCondLst>
                                            <p:cond delay="0"/>
                                          </p:stCondLst>
                                        </p:cTn>
                                        <p:tgtEl>
                                          <p:spTgt spid="38925"/>
                                        </p:tgtEl>
                                        <p:attrNameLst>
                                          <p:attrName>style.visibility</p:attrName>
                                        </p:attrNameLst>
                                      </p:cBhvr>
                                      <p:to>
                                        <p:strVal val="visible"/>
                                      </p:to>
                                    </p:set>
                                    <p:anim calcmode="lin" valueType="num">
                                      <p:cBhvr>
                                        <p:cTn id="57" dur="500" fill="hold"/>
                                        <p:tgtEl>
                                          <p:spTgt spid="38925"/>
                                        </p:tgtEl>
                                        <p:attrNameLst>
                                          <p:attrName>ppt_w</p:attrName>
                                        </p:attrNameLst>
                                      </p:cBhvr>
                                      <p:tavLst>
                                        <p:tav tm="0">
                                          <p:val>
                                            <p:fltVal val="0"/>
                                          </p:val>
                                        </p:tav>
                                        <p:tav tm="100000">
                                          <p:val>
                                            <p:strVal val="#ppt_w"/>
                                          </p:val>
                                        </p:tav>
                                      </p:tavLst>
                                    </p:anim>
                                    <p:anim calcmode="lin" valueType="num">
                                      <p:cBhvr>
                                        <p:cTn id="58" dur="500" fill="hold"/>
                                        <p:tgtEl>
                                          <p:spTgt spid="38925"/>
                                        </p:tgtEl>
                                        <p:attrNameLst>
                                          <p:attrName>ppt_h</p:attrName>
                                        </p:attrNameLst>
                                      </p:cBhvr>
                                      <p:tavLst>
                                        <p:tav tm="0">
                                          <p:val>
                                            <p:fltVal val="0"/>
                                          </p:val>
                                        </p:tav>
                                        <p:tav tm="100000">
                                          <p:val>
                                            <p:strVal val="#ppt_h"/>
                                          </p:val>
                                        </p:tav>
                                      </p:tavLst>
                                    </p:anim>
                                    <p:animEffect transition="in" filter="fade">
                                      <p:cBhvr>
                                        <p:cTn id="59" dur="500"/>
                                        <p:tgtEl>
                                          <p:spTgt spid="3892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25622"/>
                                        </p:tgtEl>
                                        <p:attrNameLst>
                                          <p:attrName>style.visibility</p:attrName>
                                        </p:attrNameLst>
                                      </p:cBhvr>
                                      <p:to>
                                        <p:strVal val="visible"/>
                                      </p:to>
                                    </p:set>
                                    <p:anim calcmode="lin" valueType="num">
                                      <p:cBhvr>
                                        <p:cTn id="64" dur="500" fill="hold"/>
                                        <p:tgtEl>
                                          <p:spTgt spid="25622"/>
                                        </p:tgtEl>
                                        <p:attrNameLst>
                                          <p:attrName>ppt_w</p:attrName>
                                        </p:attrNameLst>
                                      </p:cBhvr>
                                      <p:tavLst>
                                        <p:tav tm="0">
                                          <p:val>
                                            <p:fltVal val="0"/>
                                          </p:val>
                                        </p:tav>
                                        <p:tav tm="100000">
                                          <p:val>
                                            <p:strVal val="#ppt_w"/>
                                          </p:val>
                                        </p:tav>
                                      </p:tavLst>
                                    </p:anim>
                                    <p:anim calcmode="lin" valueType="num">
                                      <p:cBhvr>
                                        <p:cTn id="65" dur="500" fill="hold"/>
                                        <p:tgtEl>
                                          <p:spTgt spid="25622"/>
                                        </p:tgtEl>
                                        <p:attrNameLst>
                                          <p:attrName>ppt_h</p:attrName>
                                        </p:attrNameLst>
                                      </p:cBhvr>
                                      <p:tavLst>
                                        <p:tav tm="0">
                                          <p:val>
                                            <p:fltVal val="0"/>
                                          </p:val>
                                        </p:tav>
                                        <p:tav tm="100000">
                                          <p:val>
                                            <p:strVal val="#ppt_h"/>
                                          </p:val>
                                        </p:tav>
                                      </p:tavLst>
                                    </p:anim>
                                    <p:animEffect transition="in" filter="fade">
                                      <p:cBhvr>
                                        <p:cTn id="66" dur="500"/>
                                        <p:tgtEl>
                                          <p:spTgt spid="25622"/>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25623"/>
                                        </p:tgtEl>
                                        <p:attrNameLst>
                                          <p:attrName>style.visibility</p:attrName>
                                        </p:attrNameLst>
                                      </p:cBhvr>
                                      <p:to>
                                        <p:strVal val="visible"/>
                                      </p:to>
                                    </p:set>
                                    <p:anim calcmode="lin" valueType="num">
                                      <p:cBhvr>
                                        <p:cTn id="71" dur="500" fill="hold"/>
                                        <p:tgtEl>
                                          <p:spTgt spid="25623"/>
                                        </p:tgtEl>
                                        <p:attrNameLst>
                                          <p:attrName>ppt_w</p:attrName>
                                        </p:attrNameLst>
                                      </p:cBhvr>
                                      <p:tavLst>
                                        <p:tav tm="0">
                                          <p:val>
                                            <p:fltVal val="0"/>
                                          </p:val>
                                        </p:tav>
                                        <p:tav tm="100000">
                                          <p:val>
                                            <p:strVal val="#ppt_w"/>
                                          </p:val>
                                        </p:tav>
                                      </p:tavLst>
                                    </p:anim>
                                    <p:anim calcmode="lin" valueType="num">
                                      <p:cBhvr>
                                        <p:cTn id="72" dur="500" fill="hold"/>
                                        <p:tgtEl>
                                          <p:spTgt spid="25623"/>
                                        </p:tgtEl>
                                        <p:attrNameLst>
                                          <p:attrName>ppt_h</p:attrName>
                                        </p:attrNameLst>
                                      </p:cBhvr>
                                      <p:tavLst>
                                        <p:tav tm="0">
                                          <p:val>
                                            <p:fltVal val="0"/>
                                          </p:val>
                                        </p:tav>
                                        <p:tav tm="100000">
                                          <p:val>
                                            <p:strVal val="#ppt_h"/>
                                          </p:val>
                                        </p:tav>
                                      </p:tavLst>
                                    </p:anim>
                                    <p:animEffect transition="in" filter="fade">
                                      <p:cBhvr>
                                        <p:cTn id="73" dur="500"/>
                                        <p:tgtEl>
                                          <p:spTgt spid="2562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nodeType="clickEffect">
                                  <p:stCondLst>
                                    <p:cond delay="0"/>
                                  </p:stCondLst>
                                  <p:childTnLst>
                                    <p:set>
                                      <p:cBhvr>
                                        <p:cTn id="77" dur="1" fill="hold">
                                          <p:stCondLst>
                                            <p:cond delay="0"/>
                                          </p:stCondLst>
                                        </p:cTn>
                                        <p:tgtEl>
                                          <p:spTgt spid="25624"/>
                                        </p:tgtEl>
                                        <p:attrNameLst>
                                          <p:attrName>style.visibility</p:attrName>
                                        </p:attrNameLst>
                                      </p:cBhvr>
                                      <p:to>
                                        <p:strVal val="visible"/>
                                      </p:to>
                                    </p:set>
                                    <p:anim calcmode="lin" valueType="num">
                                      <p:cBhvr>
                                        <p:cTn id="78" dur="500" fill="hold"/>
                                        <p:tgtEl>
                                          <p:spTgt spid="25624"/>
                                        </p:tgtEl>
                                        <p:attrNameLst>
                                          <p:attrName>ppt_w</p:attrName>
                                        </p:attrNameLst>
                                      </p:cBhvr>
                                      <p:tavLst>
                                        <p:tav tm="0">
                                          <p:val>
                                            <p:fltVal val="0"/>
                                          </p:val>
                                        </p:tav>
                                        <p:tav tm="100000">
                                          <p:val>
                                            <p:strVal val="#ppt_w"/>
                                          </p:val>
                                        </p:tav>
                                      </p:tavLst>
                                    </p:anim>
                                    <p:anim calcmode="lin" valueType="num">
                                      <p:cBhvr>
                                        <p:cTn id="79" dur="500" fill="hold"/>
                                        <p:tgtEl>
                                          <p:spTgt spid="25624"/>
                                        </p:tgtEl>
                                        <p:attrNameLst>
                                          <p:attrName>ppt_h</p:attrName>
                                        </p:attrNameLst>
                                      </p:cBhvr>
                                      <p:tavLst>
                                        <p:tav tm="0">
                                          <p:val>
                                            <p:fltVal val="0"/>
                                          </p:val>
                                        </p:tav>
                                        <p:tav tm="100000">
                                          <p:val>
                                            <p:strVal val="#ppt_h"/>
                                          </p:val>
                                        </p:tav>
                                      </p:tavLst>
                                    </p:anim>
                                    <p:animEffect transition="in" filter="fade">
                                      <p:cBhvr>
                                        <p:cTn id="80" dur="5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normAutofit/>
          </a:bodyPr>
          <a:lstStyle/>
          <a:p>
            <a:r>
              <a:rPr lang="en-US" dirty="0" smtClean="0"/>
              <a:t>Bastion’s Trusted Software Modules</a:t>
            </a:r>
            <a:endParaRPr lang="fr-CA" dirty="0"/>
          </a:p>
        </p:txBody>
      </p:sp>
      <p:sp>
        <p:nvSpPr>
          <p:cNvPr id="53252" name="Rectangle 3"/>
          <p:cNvSpPr>
            <a:spLocks noGrp="1" noChangeArrowheads="1"/>
          </p:cNvSpPr>
          <p:nvPr>
            <p:ph sz="half" idx="1"/>
          </p:nvPr>
        </p:nvSpPr>
        <p:spPr/>
        <p:txBody>
          <a:bodyPr>
            <a:normAutofit fontScale="92500" lnSpcReduction="10000"/>
          </a:bodyPr>
          <a:lstStyle/>
          <a:p>
            <a:r>
              <a:rPr lang="en-US" dirty="0" smtClean="0"/>
              <a:t>Each TSM has a security segment, </a:t>
            </a:r>
            <a:r>
              <a:rPr lang="en-US" dirty="0" err="1" smtClean="0"/>
              <a:t>module_ID</a:t>
            </a:r>
            <a:r>
              <a:rPr lang="en-US" dirty="0" smtClean="0"/>
              <a:t> &amp; identity</a:t>
            </a:r>
          </a:p>
          <a:p>
            <a:r>
              <a:rPr lang="en-US" dirty="0" smtClean="0"/>
              <a:t>Securely launched by new </a:t>
            </a:r>
            <a:r>
              <a:rPr lang="en-US" sz="2400" dirty="0" smtClean="0"/>
              <a:t>SECURE_LAUNCH </a:t>
            </a:r>
            <a:r>
              <a:rPr lang="en-US" dirty="0" err="1" smtClean="0"/>
              <a:t>hypercall</a:t>
            </a:r>
            <a:endParaRPr lang="en-US" dirty="0" smtClean="0"/>
          </a:p>
          <a:p>
            <a:pPr lvl="1"/>
            <a:r>
              <a:rPr lang="en-US" dirty="0" smtClean="0"/>
              <a:t>Assigns </a:t>
            </a:r>
            <a:r>
              <a:rPr lang="en-US" dirty="0" err="1" smtClean="0"/>
              <a:t>module_id</a:t>
            </a:r>
            <a:endParaRPr lang="en-US" dirty="0" smtClean="0"/>
          </a:p>
          <a:p>
            <a:pPr lvl="1"/>
            <a:r>
              <a:rPr lang="en-US" dirty="0" smtClean="0"/>
              <a:t>Computes module identity</a:t>
            </a:r>
          </a:p>
          <a:p>
            <a:pPr lvl="2"/>
            <a:r>
              <a:rPr lang="en-US" dirty="0" smtClean="0"/>
              <a:t>Hash of code &amp; static data, and Hash of security segment</a:t>
            </a:r>
          </a:p>
          <a:p>
            <a:pPr lvl="1"/>
            <a:r>
              <a:rPr lang="en-US" dirty="0" smtClean="0"/>
              <a:t>Sets up module memory protection</a:t>
            </a:r>
          </a:p>
        </p:txBody>
      </p:sp>
      <p:sp>
        <p:nvSpPr>
          <p:cNvPr id="10" name="Content Placeholder 9"/>
          <p:cNvSpPr>
            <a:spLocks noGrp="1"/>
          </p:cNvSpPr>
          <p:nvPr>
            <p:ph sz="half" idx="2"/>
          </p:nvPr>
        </p:nvSpPr>
        <p:spPr/>
        <p:txBody>
          <a:bodyPr>
            <a:normAutofit fontScale="92500" lnSpcReduction="10000"/>
          </a:bodyPr>
          <a:lstStyle/>
          <a:p>
            <a:r>
              <a:rPr lang="en-US" dirty="0" smtClean="0"/>
              <a:t>Security segment</a:t>
            </a:r>
            <a:endParaRPr lang="en-US" dirty="0"/>
          </a:p>
        </p:txBody>
      </p:sp>
      <p:graphicFrame>
        <p:nvGraphicFramePr>
          <p:cNvPr id="120836" name="Object 2"/>
          <p:cNvGraphicFramePr>
            <a:graphicFrameLocks noChangeAspect="1"/>
          </p:cNvGraphicFramePr>
          <p:nvPr>
            <p:extLst>
              <p:ext uri="{D42A27DB-BD31-4B8C-83A1-F6EECF244321}">
                <p14:modId xmlns:p14="http://schemas.microsoft.com/office/powerpoint/2010/main" val="2238328629"/>
              </p:ext>
            </p:extLst>
          </p:nvPr>
        </p:nvGraphicFramePr>
        <p:xfrm>
          <a:off x="4953000" y="1781423"/>
          <a:ext cx="3352800" cy="3247777"/>
        </p:xfrm>
        <a:graphic>
          <a:graphicData uri="http://schemas.openxmlformats.org/presentationml/2006/ole">
            <mc:AlternateContent xmlns:mc="http://schemas.openxmlformats.org/markup-compatibility/2006">
              <mc:Choice xmlns:v="urn:schemas-microsoft-com:vml" Requires="v">
                <p:oleObj spid="_x0000_s42002" name="Visio" r:id="rId4" imgW="1181100" imgH="889000" progId="">
                  <p:embed/>
                </p:oleObj>
              </mc:Choice>
              <mc:Fallback>
                <p:oleObj name="Visio" r:id="rId4" imgW="1181100" imgH="889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781423"/>
                        <a:ext cx="3352800" cy="324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91443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p:cTn id="7" dur="500" fill="hold"/>
                                        <p:tgtEl>
                                          <p:spTgt spid="120836"/>
                                        </p:tgtEl>
                                        <p:attrNameLst>
                                          <p:attrName>ppt_w</p:attrName>
                                        </p:attrNameLst>
                                      </p:cBhvr>
                                      <p:tavLst>
                                        <p:tav tm="0">
                                          <p:val>
                                            <p:fltVal val="0"/>
                                          </p:val>
                                        </p:tav>
                                        <p:tav tm="100000">
                                          <p:val>
                                            <p:strVal val="#ppt_w"/>
                                          </p:val>
                                        </p:tav>
                                      </p:tavLst>
                                    </p:anim>
                                    <p:anim calcmode="lin" valueType="num">
                                      <p:cBhvr>
                                        <p:cTn id="8" dur="500" fill="hold"/>
                                        <p:tgtEl>
                                          <p:spTgt spid="120836"/>
                                        </p:tgtEl>
                                        <p:attrNameLst>
                                          <p:attrName>ppt_h</p:attrName>
                                        </p:attrNameLst>
                                      </p:cBhvr>
                                      <p:tavLst>
                                        <p:tav tm="0">
                                          <p:val>
                                            <p:fltVal val="0"/>
                                          </p:val>
                                        </p:tav>
                                        <p:tav tm="100000">
                                          <p:val>
                                            <p:strVal val="#ppt_h"/>
                                          </p:val>
                                        </p:tav>
                                      </p:tavLst>
                                    </p:anim>
                                    <p:animEffect transition="in" filter="fade">
                                      <p:cBhvr>
                                        <p:cTn id="9" dur="500"/>
                                        <p:tgtEl>
                                          <p:spTgt spid="120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2"/>
          <p:cNvSpPr>
            <a:spLocks noGrp="1" noChangeArrowheads="1"/>
          </p:cNvSpPr>
          <p:nvPr>
            <p:ph type="title"/>
          </p:nvPr>
        </p:nvSpPr>
        <p:spPr>
          <a:xfrm>
            <a:off x="457200" y="-152400"/>
            <a:ext cx="8229600" cy="1143000"/>
          </a:xfrm>
        </p:spPr>
        <p:txBody>
          <a:bodyPr>
            <a:normAutofit/>
          </a:bodyPr>
          <a:lstStyle/>
          <a:p>
            <a:r>
              <a:rPr lang="en-US" dirty="0" smtClean="0"/>
              <a:t>Bastion Virtual Memory Mappings </a:t>
            </a:r>
            <a:r>
              <a:rPr lang="en-US" sz="2667" dirty="0" smtClean="0"/>
              <a:t>(SW attacks)</a:t>
            </a:r>
            <a:endParaRPr lang="fr-CA" sz="2667" dirty="0"/>
          </a:p>
        </p:txBody>
      </p:sp>
      <p:sp>
        <p:nvSpPr>
          <p:cNvPr id="51208" name="Rectangle 3"/>
          <p:cNvSpPr>
            <a:spLocks noChangeArrowheads="1"/>
          </p:cNvSpPr>
          <p:nvPr/>
        </p:nvSpPr>
        <p:spPr bwMode="auto">
          <a:xfrm>
            <a:off x="381000" y="4800600"/>
            <a:ext cx="8763000" cy="1066800"/>
          </a:xfrm>
          <a:prstGeom prst="rect">
            <a:avLst/>
          </a:prstGeom>
          <a:noFill/>
          <a:ln w="9525">
            <a:noFill/>
            <a:miter lim="800000"/>
            <a:headEnd/>
            <a:tailEnd/>
          </a:ln>
        </p:spPr>
        <p:txBody>
          <a:bodyPr>
            <a:prstTxWarp prst="textNoShape">
              <a:avLst/>
            </a:prstTxWarp>
          </a:bodyPr>
          <a:lstStyle/>
          <a:p>
            <a:pPr marL="342900" indent="-342900">
              <a:spcBef>
                <a:spcPct val="20000"/>
              </a:spcBef>
              <a:buClr>
                <a:schemeClr val="tx2"/>
              </a:buClr>
              <a:buSzPct val="70000"/>
              <a:buFont typeface="Wingdings" charset="2"/>
              <a:buChar char="l"/>
            </a:pPr>
            <a:r>
              <a:rPr lang="en-US" sz="2600" dirty="0"/>
              <a:t>Set up by hypervisor during </a:t>
            </a:r>
            <a:r>
              <a:rPr lang="en-US" dirty="0"/>
              <a:t>SECURE_LAUNCH</a:t>
            </a:r>
            <a:r>
              <a:rPr lang="en-US" sz="2600" dirty="0"/>
              <a:t> </a:t>
            </a:r>
            <a:r>
              <a:rPr lang="en-US" sz="2600" dirty="0" err="1"/>
              <a:t>hypercall</a:t>
            </a:r>
            <a:endParaRPr lang="en-US" sz="2600" dirty="0"/>
          </a:p>
          <a:p>
            <a:pPr marL="342900" indent="-342900">
              <a:spcBef>
                <a:spcPct val="20000"/>
              </a:spcBef>
              <a:buClr>
                <a:schemeClr val="tx2"/>
              </a:buClr>
              <a:buSzPct val="70000"/>
              <a:buFont typeface="Wingdings" charset="2"/>
              <a:buChar char="l"/>
            </a:pPr>
            <a:r>
              <a:rPr lang="en-US" sz="2600" dirty="0"/>
              <a:t>Hypervisor provides data to CPU on TLB miss</a:t>
            </a:r>
          </a:p>
          <a:p>
            <a:pPr marL="342900" indent="-342900">
              <a:spcBef>
                <a:spcPct val="20000"/>
              </a:spcBef>
              <a:buClr>
                <a:schemeClr val="tx2"/>
              </a:buClr>
              <a:buSzPct val="70000"/>
              <a:buFont typeface="Wingdings" charset="2"/>
              <a:buChar char="l"/>
            </a:pPr>
            <a:r>
              <a:rPr lang="en-US" sz="2600" dirty="0" err="1"/>
              <a:t>module_id</a:t>
            </a:r>
            <a:r>
              <a:rPr lang="en-US" sz="2600" dirty="0"/>
              <a:t> zero reserved for untrusted software</a:t>
            </a:r>
          </a:p>
        </p:txBody>
      </p:sp>
      <p:graphicFrame>
        <p:nvGraphicFramePr>
          <p:cNvPr id="55298" name="Object 2"/>
          <p:cNvGraphicFramePr>
            <a:graphicFrameLocks noChangeAspect="1"/>
          </p:cNvGraphicFramePr>
          <p:nvPr>
            <p:extLst>
              <p:ext uri="{D42A27DB-BD31-4B8C-83A1-F6EECF244321}">
                <p14:modId xmlns:p14="http://schemas.microsoft.com/office/powerpoint/2010/main" val="293368679"/>
              </p:ext>
            </p:extLst>
          </p:nvPr>
        </p:nvGraphicFramePr>
        <p:xfrm>
          <a:off x="434975" y="1066800"/>
          <a:ext cx="6718300" cy="1298575"/>
        </p:xfrm>
        <a:graphic>
          <a:graphicData uri="http://schemas.openxmlformats.org/presentationml/2006/ole">
            <mc:AlternateContent xmlns:mc="http://schemas.openxmlformats.org/markup-compatibility/2006">
              <mc:Choice xmlns:v="urn:schemas-microsoft-com:vml" Requires="v">
                <p:oleObj spid="_x0000_s45118" name="Visio" r:id="rId3" imgW="2921000" imgH="571500" progId="">
                  <p:embed/>
                </p:oleObj>
              </mc:Choice>
              <mc:Fallback>
                <p:oleObj name="Visio" r:id="rId3" imgW="2921000" imgH="5715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066800"/>
                        <a:ext cx="6718300"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1226" name="Object 3"/>
          <p:cNvGraphicFramePr>
            <a:graphicFrameLocks noChangeAspect="1"/>
          </p:cNvGraphicFramePr>
          <p:nvPr>
            <p:extLst>
              <p:ext uri="{D42A27DB-BD31-4B8C-83A1-F6EECF244321}">
                <p14:modId xmlns:p14="http://schemas.microsoft.com/office/powerpoint/2010/main" val="2452267143"/>
              </p:ext>
            </p:extLst>
          </p:nvPr>
        </p:nvGraphicFramePr>
        <p:xfrm>
          <a:off x="7077075" y="1565275"/>
          <a:ext cx="1814513" cy="808038"/>
        </p:xfrm>
        <a:graphic>
          <a:graphicData uri="http://schemas.openxmlformats.org/presentationml/2006/ole">
            <mc:AlternateContent xmlns:mc="http://schemas.openxmlformats.org/markup-compatibility/2006">
              <mc:Choice xmlns:v="urn:schemas-microsoft-com:vml" Requires="v">
                <p:oleObj spid="_x0000_s45119" name="Visio" r:id="rId5" imgW="787400" imgH="355600" progId="">
                  <p:embed/>
                </p:oleObj>
              </mc:Choice>
              <mc:Fallback>
                <p:oleObj name="Visio" r:id="rId5" imgW="787400" imgH="3556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7075" y="1565275"/>
                        <a:ext cx="1814513"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1229" name="Object 4"/>
          <p:cNvGraphicFramePr>
            <a:graphicFrameLocks noChangeAspect="1"/>
          </p:cNvGraphicFramePr>
          <p:nvPr>
            <p:extLst>
              <p:ext uri="{D42A27DB-BD31-4B8C-83A1-F6EECF244321}">
                <p14:modId xmlns:p14="http://schemas.microsoft.com/office/powerpoint/2010/main" val="1293921634"/>
              </p:ext>
            </p:extLst>
          </p:nvPr>
        </p:nvGraphicFramePr>
        <p:xfrm>
          <a:off x="1162050" y="2278063"/>
          <a:ext cx="7600950" cy="2522537"/>
        </p:xfrm>
        <a:graphic>
          <a:graphicData uri="http://schemas.openxmlformats.org/presentationml/2006/ole">
            <mc:AlternateContent xmlns:mc="http://schemas.openxmlformats.org/markup-compatibility/2006">
              <mc:Choice xmlns:v="urn:schemas-microsoft-com:vml" Requires="v">
                <p:oleObj spid="_x0000_s45120" name="Visio" r:id="rId7" imgW="3289300" imgH="1092200" progId="">
                  <p:embed/>
                </p:oleObj>
              </mc:Choice>
              <mc:Fallback>
                <p:oleObj name="Visio" r:id="rId7" imgW="3289300" imgH="1092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2050" y="2278063"/>
                        <a:ext cx="7600950" cy="252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1223" name="Object 5"/>
          <p:cNvGraphicFramePr>
            <a:graphicFrameLocks noChangeAspect="1"/>
          </p:cNvGraphicFramePr>
          <p:nvPr>
            <p:extLst>
              <p:ext uri="{D42A27DB-BD31-4B8C-83A1-F6EECF244321}">
                <p14:modId xmlns:p14="http://schemas.microsoft.com/office/powerpoint/2010/main" val="3608393813"/>
              </p:ext>
            </p:extLst>
          </p:nvPr>
        </p:nvGraphicFramePr>
        <p:xfrm>
          <a:off x="304800" y="1562100"/>
          <a:ext cx="1690688" cy="808038"/>
        </p:xfrm>
        <a:graphic>
          <a:graphicData uri="http://schemas.openxmlformats.org/presentationml/2006/ole">
            <mc:AlternateContent xmlns:mc="http://schemas.openxmlformats.org/markup-compatibility/2006">
              <mc:Choice xmlns:v="urn:schemas-microsoft-com:vml" Requires="v">
                <p:oleObj spid="_x0000_s45121" name="Visio" r:id="rId9" imgW="736600" imgH="355600" progId="">
                  <p:embed/>
                </p:oleObj>
              </mc:Choice>
              <mc:Fallback>
                <p:oleObj name="Visio" r:id="rId9" imgW="736600" imgH="3556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1562100"/>
                        <a:ext cx="1690688"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51228" name="Object 6"/>
          <p:cNvGraphicFramePr>
            <a:graphicFrameLocks noChangeAspect="1"/>
          </p:cNvGraphicFramePr>
          <p:nvPr>
            <p:extLst>
              <p:ext uri="{D42A27DB-BD31-4B8C-83A1-F6EECF244321}">
                <p14:modId xmlns:p14="http://schemas.microsoft.com/office/powerpoint/2010/main" val="981960231"/>
              </p:ext>
            </p:extLst>
          </p:nvPr>
        </p:nvGraphicFramePr>
        <p:xfrm>
          <a:off x="304800" y="3194050"/>
          <a:ext cx="2822575" cy="844550"/>
        </p:xfrm>
        <a:graphic>
          <a:graphicData uri="http://schemas.openxmlformats.org/presentationml/2006/ole">
            <mc:AlternateContent xmlns:mc="http://schemas.openxmlformats.org/markup-compatibility/2006">
              <mc:Choice xmlns:v="urn:schemas-microsoft-com:vml" Requires="v">
                <p:oleObj spid="_x0000_s45122" name="Visio" r:id="rId11" imgW="1231900" imgH="368300" progId="">
                  <p:embed/>
                </p:oleObj>
              </mc:Choice>
              <mc:Fallback>
                <p:oleObj name="Visio" r:id="rId11" imgW="1231900" imgH="3683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800" y="3194050"/>
                        <a:ext cx="2822575"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74317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51223"/>
                                        </p:tgtEl>
                                        <p:attrNameLst>
                                          <p:attrName>style.visibility</p:attrName>
                                        </p:attrNameLst>
                                      </p:cBhvr>
                                      <p:to>
                                        <p:strVal val="visible"/>
                                      </p:to>
                                    </p:set>
                                    <p:animEffect transition="in" filter="slide(fromRight)">
                                      <p:cBhvr>
                                        <p:cTn id="7" dur="500"/>
                                        <p:tgtEl>
                                          <p:spTgt spid="512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1228"/>
                                        </p:tgtEl>
                                        <p:attrNameLst>
                                          <p:attrName>style.visibility</p:attrName>
                                        </p:attrNameLst>
                                      </p:cBhvr>
                                      <p:to>
                                        <p:strVal val="visible"/>
                                      </p:to>
                                    </p:set>
                                    <p:anim calcmode="lin" valueType="num">
                                      <p:cBhvr>
                                        <p:cTn id="12" dur="500" fill="hold"/>
                                        <p:tgtEl>
                                          <p:spTgt spid="51228"/>
                                        </p:tgtEl>
                                        <p:attrNameLst>
                                          <p:attrName>ppt_w</p:attrName>
                                        </p:attrNameLst>
                                      </p:cBhvr>
                                      <p:tavLst>
                                        <p:tav tm="0">
                                          <p:val>
                                            <p:fltVal val="0"/>
                                          </p:val>
                                        </p:tav>
                                        <p:tav tm="100000">
                                          <p:val>
                                            <p:strVal val="#ppt_w"/>
                                          </p:val>
                                        </p:tav>
                                      </p:tavLst>
                                    </p:anim>
                                    <p:anim calcmode="lin" valueType="num">
                                      <p:cBhvr>
                                        <p:cTn id="13" dur="500" fill="hold"/>
                                        <p:tgtEl>
                                          <p:spTgt spid="51228"/>
                                        </p:tgtEl>
                                        <p:attrNameLst>
                                          <p:attrName>ppt_h</p:attrName>
                                        </p:attrNameLst>
                                      </p:cBhvr>
                                      <p:tavLst>
                                        <p:tav tm="0">
                                          <p:val>
                                            <p:fltVal val="0"/>
                                          </p:val>
                                        </p:tav>
                                        <p:tav tm="100000">
                                          <p:val>
                                            <p:strVal val="#ppt_h"/>
                                          </p:val>
                                        </p:tav>
                                      </p:tavLst>
                                    </p:anim>
                                    <p:animEffect transition="in" filter="fade">
                                      <p:cBhvr>
                                        <p:cTn id="14" dur="500"/>
                                        <p:tgtEl>
                                          <p:spTgt spid="512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1229"/>
                                        </p:tgtEl>
                                        <p:attrNameLst>
                                          <p:attrName>style.visibility</p:attrName>
                                        </p:attrNameLst>
                                      </p:cBhvr>
                                      <p:to>
                                        <p:strVal val="visible"/>
                                      </p:to>
                                    </p:set>
                                    <p:animEffect transition="in" filter="wipe(left)">
                                      <p:cBhvr>
                                        <p:cTn id="19" dur="1000"/>
                                        <p:tgtEl>
                                          <p:spTgt spid="5122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51226"/>
                                        </p:tgtEl>
                                        <p:attrNameLst>
                                          <p:attrName>style.visibility</p:attrName>
                                        </p:attrNameLst>
                                      </p:cBhvr>
                                      <p:to>
                                        <p:strVal val="visible"/>
                                      </p:to>
                                    </p:set>
                                    <p:animEffect transition="in" filter="slide(fromLeft)">
                                      <p:cBhvr>
                                        <p:cTn id="24" dur="500"/>
                                        <p:tgtEl>
                                          <p:spTgt spid="512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8" name="Rectangle 2"/>
          <p:cNvSpPr>
            <a:spLocks noGrp="1" noChangeArrowheads="1"/>
          </p:cNvSpPr>
          <p:nvPr>
            <p:ph type="title"/>
          </p:nvPr>
        </p:nvSpPr>
        <p:spPr/>
        <p:txBody>
          <a:bodyPr>
            <a:normAutofit fontScale="90000"/>
          </a:bodyPr>
          <a:lstStyle/>
          <a:p>
            <a:r>
              <a:rPr lang="en-US" dirty="0"/>
              <a:t>Secure Physical </a:t>
            </a:r>
            <a:r>
              <a:rPr lang="en-US" dirty="0" smtClean="0"/>
              <a:t>Memory (HW attacks)</a:t>
            </a:r>
            <a:endParaRPr lang="fr-CA" dirty="0"/>
          </a:p>
        </p:txBody>
      </p:sp>
      <p:graphicFrame>
        <p:nvGraphicFramePr>
          <p:cNvPr id="56322" name="Object 2"/>
          <p:cNvGraphicFramePr>
            <a:graphicFrameLocks noChangeAspect="1"/>
          </p:cNvGraphicFramePr>
          <p:nvPr/>
        </p:nvGraphicFramePr>
        <p:xfrm>
          <a:off x="1106488" y="4560888"/>
          <a:ext cx="7583487" cy="2068512"/>
        </p:xfrm>
        <a:graphic>
          <a:graphicData uri="http://schemas.openxmlformats.org/presentationml/2006/ole">
            <mc:AlternateContent xmlns:mc="http://schemas.openxmlformats.org/markup-compatibility/2006">
              <mc:Choice xmlns:v="urn:schemas-microsoft-com:vml" Requires="v">
                <p:oleObj spid="_x0000_s46142" name="Visio" r:id="rId3" imgW="1651000" imgH="457200" progId="">
                  <p:embed/>
                </p:oleObj>
              </mc:Choice>
              <mc:Fallback>
                <p:oleObj name="Visio" r:id="rId3" imgW="1651000" imgH="4572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6488" y="4560888"/>
                        <a:ext cx="7583487"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8857" name="Object 3"/>
          <p:cNvGraphicFramePr>
            <a:graphicFrameLocks noChangeAspect="1"/>
          </p:cNvGraphicFramePr>
          <p:nvPr/>
        </p:nvGraphicFramePr>
        <p:xfrm>
          <a:off x="1144588" y="2003425"/>
          <a:ext cx="7504112" cy="2695575"/>
        </p:xfrm>
        <a:graphic>
          <a:graphicData uri="http://schemas.openxmlformats.org/presentationml/2006/ole">
            <mc:AlternateContent xmlns:mc="http://schemas.openxmlformats.org/markup-compatibility/2006">
              <mc:Choice xmlns:v="urn:schemas-microsoft-com:vml" Requires="v">
                <p:oleObj spid="_x0000_s46143" name="Visio" r:id="rId5" imgW="1625600" imgH="596900" progId="">
                  <p:embed/>
                </p:oleObj>
              </mc:Choice>
              <mc:Fallback>
                <p:oleObj name="Visio" r:id="rId5" imgW="1625600" imgH="5969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8" y="2003425"/>
                        <a:ext cx="7504112"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8858" name="Object 4"/>
          <p:cNvGraphicFramePr>
            <a:graphicFrameLocks noChangeAspect="1"/>
          </p:cNvGraphicFramePr>
          <p:nvPr/>
        </p:nvGraphicFramePr>
        <p:xfrm>
          <a:off x="1100138" y="2095500"/>
          <a:ext cx="7586662" cy="2590800"/>
        </p:xfrm>
        <a:graphic>
          <a:graphicData uri="http://schemas.openxmlformats.org/presentationml/2006/ole">
            <mc:AlternateContent xmlns:mc="http://schemas.openxmlformats.org/markup-compatibility/2006">
              <mc:Choice xmlns:v="urn:schemas-microsoft-com:vml" Requires="v">
                <p:oleObj spid="_x0000_s46144" name="Visio" r:id="rId7" imgW="1651000" imgH="571500" progId="">
                  <p:embed/>
                </p:oleObj>
              </mc:Choice>
              <mc:Fallback>
                <p:oleObj name="Visio" r:id="rId7" imgW="1651000" imgH="5715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0138" y="2095500"/>
                        <a:ext cx="758666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8859" name="Object 5"/>
          <p:cNvGraphicFramePr>
            <a:graphicFrameLocks noChangeAspect="1"/>
          </p:cNvGraphicFramePr>
          <p:nvPr/>
        </p:nvGraphicFramePr>
        <p:xfrm>
          <a:off x="228600" y="4953000"/>
          <a:ext cx="8040688" cy="688975"/>
        </p:xfrm>
        <a:graphic>
          <a:graphicData uri="http://schemas.openxmlformats.org/presentationml/2006/ole">
            <mc:AlternateContent xmlns:mc="http://schemas.openxmlformats.org/markup-compatibility/2006">
              <mc:Choice xmlns:v="urn:schemas-microsoft-com:vml" Requires="v">
                <p:oleObj spid="_x0000_s46145" name="Visio" r:id="rId9" imgW="1752600" imgH="152400" progId="">
                  <p:embed/>
                </p:oleObj>
              </mc:Choice>
              <mc:Fallback>
                <p:oleObj name="Visio" r:id="rId9" imgW="1752600" imgH="152400" progId="">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4953000"/>
                        <a:ext cx="8040688"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78860" name="Object 6"/>
          <p:cNvGraphicFramePr>
            <a:graphicFrameLocks noChangeAspect="1"/>
          </p:cNvGraphicFramePr>
          <p:nvPr/>
        </p:nvGraphicFramePr>
        <p:xfrm>
          <a:off x="1104900" y="2070100"/>
          <a:ext cx="7580313" cy="2624138"/>
        </p:xfrm>
        <a:graphic>
          <a:graphicData uri="http://schemas.openxmlformats.org/presentationml/2006/ole">
            <mc:AlternateContent xmlns:mc="http://schemas.openxmlformats.org/markup-compatibility/2006">
              <mc:Choice xmlns:v="urn:schemas-microsoft-com:vml" Requires="v">
                <p:oleObj spid="_x0000_s46146" name="Visio" r:id="rId11" imgW="1651000" imgH="571500" progId="">
                  <p:embed/>
                </p:oleObj>
              </mc:Choice>
              <mc:Fallback>
                <p:oleObj name="Visio" r:id="rId11" imgW="1651000" imgH="571500" progId="">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4900" y="2070100"/>
                        <a:ext cx="7580313"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8861" name="Text Box 13"/>
          <p:cNvSpPr txBox="1">
            <a:spLocks noChangeArrowheads="1"/>
          </p:cNvSpPr>
          <p:nvPr/>
        </p:nvSpPr>
        <p:spPr bwMode="auto">
          <a:xfrm>
            <a:off x="5048250" y="1685925"/>
            <a:ext cx="3429000" cy="488950"/>
          </a:xfrm>
          <a:prstGeom prst="rect">
            <a:avLst/>
          </a:prstGeom>
          <a:noFill/>
          <a:ln w="9525">
            <a:noFill/>
            <a:miter lim="800000"/>
            <a:headEnd/>
            <a:tailEnd/>
          </a:ln>
        </p:spPr>
        <p:txBody>
          <a:bodyPr>
            <a:prstTxWarp prst="textNoShape">
              <a:avLst/>
            </a:prstTxWarp>
            <a:spAutoFit/>
          </a:bodyPr>
          <a:lstStyle/>
          <a:p>
            <a:pPr>
              <a:spcBef>
                <a:spcPct val="50000"/>
              </a:spcBef>
            </a:pPr>
            <a:r>
              <a:rPr lang="en-US" sz="2600" b="1" i="1">
                <a:latin typeface="Times New Roman" charset="0"/>
              </a:rPr>
              <a:t>hash_tree_root</a:t>
            </a:r>
            <a:r>
              <a:rPr lang="en-US" sz="2600" i="1">
                <a:latin typeface="Times New Roman" charset="0"/>
              </a:rPr>
              <a:t> </a:t>
            </a:r>
            <a:r>
              <a:rPr lang="en-US" sz="2400"/>
              <a:t>register</a:t>
            </a:r>
            <a:endParaRPr lang="fr-CA" sz="2400"/>
          </a:p>
        </p:txBody>
      </p:sp>
      <p:sp>
        <p:nvSpPr>
          <p:cNvPr id="78862" name="Rectangle 14"/>
          <p:cNvSpPr>
            <a:spLocks noChangeArrowheads="1"/>
          </p:cNvSpPr>
          <p:nvPr/>
        </p:nvSpPr>
        <p:spPr bwMode="auto">
          <a:xfrm>
            <a:off x="5029200" y="1752600"/>
            <a:ext cx="3352800" cy="404813"/>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
        <p:nvSpPr>
          <p:cNvPr id="78863" name="Rectangle 15"/>
          <p:cNvSpPr>
            <a:spLocks noChangeArrowheads="1"/>
          </p:cNvSpPr>
          <p:nvPr/>
        </p:nvSpPr>
        <p:spPr bwMode="auto">
          <a:xfrm>
            <a:off x="152400" y="5105400"/>
            <a:ext cx="990600" cy="457200"/>
          </a:xfrm>
          <a:prstGeom prst="rect">
            <a:avLst/>
          </a:prstGeom>
          <a:noFill/>
          <a:ln w="28575">
            <a:solidFill>
              <a:srgbClr val="FF0000"/>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25993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8857"/>
                                        </p:tgtEl>
                                        <p:attrNameLst>
                                          <p:attrName>style.visibility</p:attrName>
                                        </p:attrNameLst>
                                      </p:cBhvr>
                                      <p:to>
                                        <p:strVal val="visible"/>
                                      </p:to>
                                    </p:set>
                                    <p:animEffect transition="in" filter="wipe(down)">
                                      <p:cBhvr>
                                        <p:cTn id="7" dur="1000"/>
                                        <p:tgtEl>
                                          <p:spTgt spid="78857"/>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78861"/>
                                        </p:tgtEl>
                                        <p:attrNameLst>
                                          <p:attrName>style.visibility</p:attrName>
                                        </p:attrNameLst>
                                      </p:cBhvr>
                                      <p:to>
                                        <p:strVal val="visible"/>
                                      </p:to>
                                    </p:set>
                                    <p:anim calcmode="lin" valueType="num">
                                      <p:cBhvr>
                                        <p:cTn id="11" dur="500" fill="hold"/>
                                        <p:tgtEl>
                                          <p:spTgt spid="78861"/>
                                        </p:tgtEl>
                                        <p:attrNameLst>
                                          <p:attrName>ppt_w</p:attrName>
                                        </p:attrNameLst>
                                      </p:cBhvr>
                                      <p:tavLst>
                                        <p:tav tm="0">
                                          <p:val>
                                            <p:fltVal val="0"/>
                                          </p:val>
                                        </p:tav>
                                        <p:tav tm="100000">
                                          <p:val>
                                            <p:strVal val="#ppt_w"/>
                                          </p:val>
                                        </p:tav>
                                      </p:tavLst>
                                    </p:anim>
                                    <p:anim calcmode="lin" valueType="num">
                                      <p:cBhvr>
                                        <p:cTn id="12" dur="500" fill="hold"/>
                                        <p:tgtEl>
                                          <p:spTgt spid="78861"/>
                                        </p:tgtEl>
                                        <p:attrNameLst>
                                          <p:attrName>ppt_h</p:attrName>
                                        </p:attrNameLst>
                                      </p:cBhvr>
                                      <p:tavLst>
                                        <p:tav tm="0">
                                          <p:val>
                                            <p:fltVal val="0"/>
                                          </p:val>
                                        </p:tav>
                                        <p:tav tm="100000">
                                          <p:val>
                                            <p:strVal val="#ppt_h"/>
                                          </p:val>
                                        </p:tav>
                                      </p:tavLst>
                                    </p:anim>
                                    <p:animEffect transition="in" filter="fade">
                                      <p:cBhvr>
                                        <p:cTn id="13" dur="500"/>
                                        <p:tgtEl>
                                          <p:spTgt spid="78861"/>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78862"/>
                                        </p:tgtEl>
                                        <p:attrNameLst>
                                          <p:attrName>style.visibility</p:attrName>
                                        </p:attrNameLst>
                                      </p:cBhvr>
                                      <p:to>
                                        <p:strVal val="visible"/>
                                      </p:to>
                                    </p:set>
                                    <p:anim calcmode="lin" valueType="num">
                                      <p:cBhvr>
                                        <p:cTn id="16" dur="500" fill="hold"/>
                                        <p:tgtEl>
                                          <p:spTgt spid="78862"/>
                                        </p:tgtEl>
                                        <p:attrNameLst>
                                          <p:attrName>ppt_w</p:attrName>
                                        </p:attrNameLst>
                                      </p:cBhvr>
                                      <p:tavLst>
                                        <p:tav tm="0">
                                          <p:val>
                                            <p:fltVal val="0"/>
                                          </p:val>
                                        </p:tav>
                                        <p:tav tm="100000">
                                          <p:val>
                                            <p:strVal val="#ppt_w"/>
                                          </p:val>
                                        </p:tav>
                                      </p:tavLst>
                                    </p:anim>
                                    <p:anim calcmode="lin" valueType="num">
                                      <p:cBhvr>
                                        <p:cTn id="17" dur="500" fill="hold"/>
                                        <p:tgtEl>
                                          <p:spTgt spid="78862"/>
                                        </p:tgtEl>
                                        <p:attrNameLst>
                                          <p:attrName>ppt_h</p:attrName>
                                        </p:attrNameLst>
                                      </p:cBhvr>
                                      <p:tavLst>
                                        <p:tav tm="0">
                                          <p:val>
                                            <p:fltVal val="0"/>
                                          </p:val>
                                        </p:tav>
                                        <p:tav tm="100000">
                                          <p:val>
                                            <p:strVal val="#ppt_h"/>
                                          </p:val>
                                        </p:tav>
                                      </p:tavLst>
                                    </p:anim>
                                    <p:animEffect transition="in" filter="fade">
                                      <p:cBhvr>
                                        <p:cTn id="18" dur="500"/>
                                        <p:tgtEl>
                                          <p:spTgt spid="7886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78858"/>
                                        </p:tgtEl>
                                        <p:attrNameLst>
                                          <p:attrName>style.visibility</p:attrName>
                                        </p:attrNameLst>
                                      </p:cBhvr>
                                      <p:to>
                                        <p:strVal val="visible"/>
                                      </p:to>
                                    </p:set>
                                    <p:anim calcmode="lin" valueType="num">
                                      <p:cBhvr>
                                        <p:cTn id="23" dur="500" fill="hold"/>
                                        <p:tgtEl>
                                          <p:spTgt spid="78858"/>
                                        </p:tgtEl>
                                        <p:attrNameLst>
                                          <p:attrName>ppt_w</p:attrName>
                                        </p:attrNameLst>
                                      </p:cBhvr>
                                      <p:tavLst>
                                        <p:tav tm="0">
                                          <p:val>
                                            <p:fltVal val="0"/>
                                          </p:val>
                                        </p:tav>
                                        <p:tav tm="100000">
                                          <p:val>
                                            <p:strVal val="#ppt_w"/>
                                          </p:val>
                                        </p:tav>
                                      </p:tavLst>
                                    </p:anim>
                                    <p:anim calcmode="lin" valueType="num">
                                      <p:cBhvr>
                                        <p:cTn id="24" dur="500" fill="hold"/>
                                        <p:tgtEl>
                                          <p:spTgt spid="78858"/>
                                        </p:tgtEl>
                                        <p:attrNameLst>
                                          <p:attrName>ppt_h</p:attrName>
                                        </p:attrNameLst>
                                      </p:cBhvr>
                                      <p:tavLst>
                                        <p:tav tm="0">
                                          <p:val>
                                            <p:fltVal val="0"/>
                                          </p:val>
                                        </p:tav>
                                        <p:tav tm="100000">
                                          <p:val>
                                            <p:strVal val="#ppt_h"/>
                                          </p:val>
                                        </p:tav>
                                      </p:tavLst>
                                    </p:anim>
                                    <p:animEffect transition="in" filter="fade">
                                      <p:cBhvr>
                                        <p:cTn id="25" dur="500"/>
                                        <p:tgtEl>
                                          <p:spTgt spid="78858"/>
                                        </p:tgtEl>
                                      </p:cBhvr>
                                    </p:animEffect>
                                  </p:childTnLst>
                                </p:cTn>
                              </p:par>
                              <p:par>
                                <p:cTn id="26" presetID="53" presetClass="exit" presetSubtype="0" fill="hold" nodeType="withEffect">
                                  <p:stCondLst>
                                    <p:cond delay="0"/>
                                  </p:stCondLst>
                                  <p:childTnLst>
                                    <p:anim calcmode="lin" valueType="num">
                                      <p:cBhvr>
                                        <p:cTn id="27" dur="500"/>
                                        <p:tgtEl>
                                          <p:spTgt spid="78857"/>
                                        </p:tgtEl>
                                        <p:attrNameLst>
                                          <p:attrName>ppt_w</p:attrName>
                                        </p:attrNameLst>
                                      </p:cBhvr>
                                      <p:tavLst>
                                        <p:tav tm="0">
                                          <p:val>
                                            <p:strVal val="ppt_w"/>
                                          </p:val>
                                        </p:tav>
                                        <p:tav tm="100000">
                                          <p:val>
                                            <p:fltVal val="0"/>
                                          </p:val>
                                        </p:tav>
                                      </p:tavLst>
                                    </p:anim>
                                    <p:anim calcmode="lin" valueType="num">
                                      <p:cBhvr>
                                        <p:cTn id="28" dur="500"/>
                                        <p:tgtEl>
                                          <p:spTgt spid="78857"/>
                                        </p:tgtEl>
                                        <p:attrNameLst>
                                          <p:attrName>ppt_h</p:attrName>
                                        </p:attrNameLst>
                                      </p:cBhvr>
                                      <p:tavLst>
                                        <p:tav tm="0">
                                          <p:val>
                                            <p:strVal val="ppt_h"/>
                                          </p:val>
                                        </p:tav>
                                        <p:tav tm="100000">
                                          <p:val>
                                            <p:fltVal val="0"/>
                                          </p:val>
                                        </p:tav>
                                      </p:tavLst>
                                    </p:anim>
                                    <p:animEffect transition="out" filter="fade">
                                      <p:cBhvr>
                                        <p:cTn id="29" dur="500"/>
                                        <p:tgtEl>
                                          <p:spTgt spid="78857"/>
                                        </p:tgtEl>
                                      </p:cBhvr>
                                    </p:animEffect>
                                    <p:set>
                                      <p:cBhvr>
                                        <p:cTn id="30" dur="1" fill="hold">
                                          <p:stCondLst>
                                            <p:cond delay="499"/>
                                          </p:stCondLst>
                                        </p:cTn>
                                        <p:tgtEl>
                                          <p:spTgt spid="7885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78859"/>
                                        </p:tgtEl>
                                        <p:attrNameLst>
                                          <p:attrName>style.visibility</p:attrName>
                                        </p:attrNameLst>
                                      </p:cBhvr>
                                      <p:to>
                                        <p:strVal val="visible"/>
                                      </p:to>
                                    </p:set>
                                    <p:anim calcmode="lin" valueType="num">
                                      <p:cBhvr>
                                        <p:cTn id="35" dur="500" fill="hold"/>
                                        <p:tgtEl>
                                          <p:spTgt spid="78859"/>
                                        </p:tgtEl>
                                        <p:attrNameLst>
                                          <p:attrName>ppt_w</p:attrName>
                                        </p:attrNameLst>
                                      </p:cBhvr>
                                      <p:tavLst>
                                        <p:tav tm="0">
                                          <p:val>
                                            <p:fltVal val="0"/>
                                          </p:val>
                                        </p:tav>
                                        <p:tav tm="100000">
                                          <p:val>
                                            <p:strVal val="#ppt_w"/>
                                          </p:val>
                                        </p:tav>
                                      </p:tavLst>
                                    </p:anim>
                                    <p:anim calcmode="lin" valueType="num">
                                      <p:cBhvr>
                                        <p:cTn id="36" dur="500" fill="hold"/>
                                        <p:tgtEl>
                                          <p:spTgt spid="78859"/>
                                        </p:tgtEl>
                                        <p:attrNameLst>
                                          <p:attrName>ppt_h</p:attrName>
                                        </p:attrNameLst>
                                      </p:cBhvr>
                                      <p:tavLst>
                                        <p:tav tm="0">
                                          <p:val>
                                            <p:fltVal val="0"/>
                                          </p:val>
                                        </p:tav>
                                        <p:tav tm="100000">
                                          <p:val>
                                            <p:strVal val="#ppt_h"/>
                                          </p:val>
                                        </p:tav>
                                      </p:tavLst>
                                    </p:anim>
                                    <p:animEffect transition="in" filter="fade">
                                      <p:cBhvr>
                                        <p:cTn id="37" dur="500"/>
                                        <p:tgtEl>
                                          <p:spTgt spid="78859"/>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78863"/>
                                        </p:tgtEl>
                                        <p:attrNameLst>
                                          <p:attrName>style.visibility</p:attrName>
                                        </p:attrNameLst>
                                      </p:cBhvr>
                                      <p:to>
                                        <p:strVal val="visible"/>
                                      </p:to>
                                    </p:set>
                                    <p:anim calcmode="lin" valueType="num">
                                      <p:cBhvr>
                                        <p:cTn id="40" dur="500" fill="hold"/>
                                        <p:tgtEl>
                                          <p:spTgt spid="78863"/>
                                        </p:tgtEl>
                                        <p:attrNameLst>
                                          <p:attrName>ppt_w</p:attrName>
                                        </p:attrNameLst>
                                      </p:cBhvr>
                                      <p:tavLst>
                                        <p:tav tm="0">
                                          <p:val>
                                            <p:fltVal val="0"/>
                                          </p:val>
                                        </p:tav>
                                        <p:tav tm="100000">
                                          <p:val>
                                            <p:strVal val="#ppt_w"/>
                                          </p:val>
                                        </p:tav>
                                      </p:tavLst>
                                    </p:anim>
                                    <p:anim calcmode="lin" valueType="num">
                                      <p:cBhvr>
                                        <p:cTn id="41" dur="500" fill="hold"/>
                                        <p:tgtEl>
                                          <p:spTgt spid="78863"/>
                                        </p:tgtEl>
                                        <p:attrNameLst>
                                          <p:attrName>ppt_h</p:attrName>
                                        </p:attrNameLst>
                                      </p:cBhvr>
                                      <p:tavLst>
                                        <p:tav tm="0">
                                          <p:val>
                                            <p:fltVal val="0"/>
                                          </p:val>
                                        </p:tav>
                                        <p:tav tm="100000">
                                          <p:val>
                                            <p:strVal val="#ppt_h"/>
                                          </p:val>
                                        </p:tav>
                                      </p:tavLst>
                                    </p:anim>
                                    <p:animEffect transition="in" filter="fade">
                                      <p:cBhvr>
                                        <p:cTn id="42" dur="500"/>
                                        <p:tgtEl>
                                          <p:spTgt spid="7886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78860"/>
                                        </p:tgtEl>
                                        <p:attrNameLst>
                                          <p:attrName>style.visibility</p:attrName>
                                        </p:attrNameLst>
                                      </p:cBhvr>
                                      <p:to>
                                        <p:strVal val="visible"/>
                                      </p:to>
                                    </p:set>
                                    <p:anim calcmode="lin" valueType="num">
                                      <p:cBhvr>
                                        <p:cTn id="47" dur="500" fill="hold"/>
                                        <p:tgtEl>
                                          <p:spTgt spid="78860"/>
                                        </p:tgtEl>
                                        <p:attrNameLst>
                                          <p:attrName>ppt_w</p:attrName>
                                        </p:attrNameLst>
                                      </p:cBhvr>
                                      <p:tavLst>
                                        <p:tav tm="0">
                                          <p:val>
                                            <p:fltVal val="0"/>
                                          </p:val>
                                        </p:tav>
                                        <p:tav tm="100000">
                                          <p:val>
                                            <p:strVal val="#ppt_w"/>
                                          </p:val>
                                        </p:tav>
                                      </p:tavLst>
                                    </p:anim>
                                    <p:anim calcmode="lin" valueType="num">
                                      <p:cBhvr>
                                        <p:cTn id="48" dur="500" fill="hold"/>
                                        <p:tgtEl>
                                          <p:spTgt spid="78860"/>
                                        </p:tgtEl>
                                        <p:attrNameLst>
                                          <p:attrName>ppt_h</p:attrName>
                                        </p:attrNameLst>
                                      </p:cBhvr>
                                      <p:tavLst>
                                        <p:tav tm="0">
                                          <p:val>
                                            <p:fltVal val="0"/>
                                          </p:val>
                                        </p:tav>
                                        <p:tav tm="100000">
                                          <p:val>
                                            <p:strVal val="#ppt_h"/>
                                          </p:val>
                                        </p:tav>
                                      </p:tavLst>
                                    </p:anim>
                                    <p:animEffect transition="in" filter="fade">
                                      <p:cBhvr>
                                        <p:cTn id="49" dur="500"/>
                                        <p:tgtEl>
                                          <p:spTgt spid="78860"/>
                                        </p:tgtEl>
                                      </p:cBhvr>
                                    </p:animEffect>
                                  </p:childTnLst>
                                </p:cTn>
                              </p:par>
                              <p:par>
                                <p:cTn id="50" presetID="53" presetClass="exit" presetSubtype="0" fill="hold" nodeType="withEffect">
                                  <p:stCondLst>
                                    <p:cond delay="0"/>
                                  </p:stCondLst>
                                  <p:childTnLst>
                                    <p:anim calcmode="lin" valueType="num">
                                      <p:cBhvr>
                                        <p:cTn id="51" dur="500"/>
                                        <p:tgtEl>
                                          <p:spTgt spid="78858"/>
                                        </p:tgtEl>
                                        <p:attrNameLst>
                                          <p:attrName>ppt_w</p:attrName>
                                        </p:attrNameLst>
                                      </p:cBhvr>
                                      <p:tavLst>
                                        <p:tav tm="0">
                                          <p:val>
                                            <p:strVal val="ppt_w"/>
                                          </p:val>
                                        </p:tav>
                                        <p:tav tm="100000">
                                          <p:val>
                                            <p:fltVal val="0"/>
                                          </p:val>
                                        </p:tav>
                                      </p:tavLst>
                                    </p:anim>
                                    <p:anim calcmode="lin" valueType="num">
                                      <p:cBhvr>
                                        <p:cTn id="52" dur="500"/>
                                        <p:tgtEl>
                                          <p:spTgt spid="78858"/>
                                        </p:tgtEl>
                                        <p:attrNameLst>
                                          <p:attrName>ppt_h</p:attrName>
                                        </p:attrNameLst>
                                      </p:cBhvr>
                                      <p:tavLst>
                                        <p:tav tm="0">
                                          <p:val>
                                            <p:strVal val="ppt_h"/>
                                          </p:val>
                                        </p:tav>
                                        <p:tav tm="100000">
                                          <p:val>
                                            <p:fltVal val="0"/>
                                          </p:val>
                                        </p:tav>
                                      </p:tavLst>
                                    </p:anim>
                                    <p:animEffect transition="out" filter="fade">
                                      <p:cBhvr>
                                        <p:cTn id="53" dur="500"/>
                                        <p:tgtEl>
                                          <p:spTgt spid="78858"/>
                                        </p:tgtEl>
                                      </p:cBhvr>
                                    </p:animEffect>
                                    <p:set>
                                      <p:cBhvr>
                                        <p:cTn id="54" dur="1" fill="hold">
                                          <p:stCondLst>
                                            <p:cond delay="499"/>
                                          </p:stCondLst>
                                        </p:cTn>
                                        <p:tgtEl>
                                          <p:spTgt spid="788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1" grpId="0"/>
      <p:bldP spid="78862" grpId="0" animBg="1"/>
      <p:bldP spid="788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3" name="Rectangle 2"/>
          <p:cNvSpPr>
            <a:spLocks noGrp="1" noChangeArrowheads="1"/>
          </p:cNvSpPr>
          <p:nvPr>
            <p:ph type="title"/>
          </p:nvPr>
        </p:nvSpPr>
        <p:spPr>
          <a:xfrm>
            <a:off x="457200" y="-152400"/>
            <a:ext cx="8229600" cy="1143000"/>
          </a:xfrm>
        </p:spPr>
        <p:txBody>
          <a:bodyPr/>
          <a:lstStyle/>
          <a:p>
            <a:pPr eaLnBrk="1" hangingPunct="1"/>
            <a:r>
              <a:rPr lang="en-US" sz="3200" u="sng" dirty="0"/>
              <a:t>Scalable</a:t>
            </a:r>
            <a:r>
              <a:rPr lang="en-US" sz="3200" dirty="0"/>
              <a:t> Secure Storage (SS</a:t>
            </a:r>
            <a:r>
              <a:rPr lang="en-US" sz="3200" dirty="0" smtClean="0"/>
              <a:t>) </a:t>
            </a:r>
            <a:br>
              <a:rPr lang="en-US" sz="3200" dirty="0" smtClean="0"/>
            </a:br>
            <a:r>
              <a:rPr lang="en-US" sz="2400" dirty="0" smtClean="0"/>
              <a:t>sealed to each </a:t>
            </a:r>
            <a:r>
              <a:rPr lang="en-US" sz="2400" dirty="0"/>
              <a:t>Trusted Software </a:t>
            </a:r>
            <a:r>
              <a:rPr lang="en-US" sz="2400" dirty="0" smtClean="0"/>
              <a:t>Module or Hypervisor</a:t>
            </a:r>
            <a:endParaRPr lang="fr-CA" sz="2400" dirty="0">
              <a:solidFill>
                <a:srgbClr val="FF0000"/>
              </a:solidFill>
            </a:endParaRPr>
          </a:p>
        </p:txBody>
      </p:sp>
      <p:graphicFrame>
        <p:nvGraphicFramePr>
          <p:cNvPr id="62466" name="Object 2"/>
          <p:cNvGraphicFramePr>
            <a:graphicFrameLocks noChangeAspect="1"/>
          </p:cNvGraphicFramePr>
          <p:nvPr>
            <p:extLst>
              <p:ext uri="{D42A27DB-BD31-4B8C-83A1-F6EECF244321}">
                <p14:modId xmlns:p14="http://schemas.microsoft.com/office/powerpoint/2010/main" val="2223965016"/>
              </p:ext>
            </p:extLst>
          </p:nvPr>
        </p:nvGraphicFramePr>
        <p:xfrm>
          <a:off x="1219200" y="4189412"/>
          <a:ext cx="6099175" cy="1084263"/>
        </p:xfrm>
        <a:graphic>
          <a:graphicData uri="http://schemas.openxmlformats.org/presentationml/2006/ole">
            <mc:AlternateContent xmlns:mc="http://schemas.openxmlformats.org/markup-compatibility/2006">
              <mc:Choice xmlns:v="urn:schemas-microsoft-com:vml" Requires="v">
                <p:oleObj spid="_x0000_s47177" name="Visio" r:id="rId4" imgW="1765300" imgH="317500" progId="">
                  <p:embed/>
                </p:oleObj>
              </mc:Choice>
              <mc:Fallback>
                <p:oleObj name="Visio" r:id="rId4" imgW="1765300" imgH="3175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189412"/>
                        <a:ext cx="60991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8142" name="Object 3"/>
          <p:cNvGraphicFramePr>
            <a:graphicFrameLocks noChangeAspect="1"/>
          </p:cNvGraphicFramePr>
          <p:nvPr>
            <p:extLst>
              <p:ext uri="{D42A27DB-BD31-4B8C-83A1-F6EECF244321}">
                <p14:modId xmlns:p14="http://schemas.microsoft.com/office/powerpoint/2010/main" val="1012499130"/>
              </p:ext>
            </p:extLst>
          </p:nvPr>
        </p:nvGraphicFramePr>
        <p:xfrm>
          <a:off x="1219200" y="1077912"/>
          <a:ext cx="6135688" cy="3416300"/>
        </p:xfrm>
        <a:graphic>
          <a:graphicData uri="http://schemas.openxmlformats.org/presentationml/2006/ole">
            <mc:AlternateContent xmlns:mc="http://schemas.openxmlformats.org/markup-compatibility/2006">
              <mc:Choice xmlns:v="urn:schemas-microsoft-com:vml" Requires="v">
                <p:oleObj spid="_x0000_s47178" name="Visio" r:id="rId6" imgW="1790700" imgH="1003300" progId="">
                  <p:embed/>
                </p:oleObj>
              </mc:Choice>
              <mc:Fallback>
                <p:oleObj name="Visio" r:id="rId6" imgW="1790700" imgH="100330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1077912"/>
                        <a:ext cx="6135688"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8144" name="Object 4"/>
          <p:cNvGraphicFramePr>
            <a:graphicFrameLocks noChangeAspect="1"/>
          </p:cNvGraphicFramePr>
          <p:nvPr>
            <p:extLst>
              <p:ext uri="{D42A27DB-BD31-4B8C-83A1-F6EECF244321}">
                <p14:modId xmlns:p14="http://schemas.microsoft.com/office/powerpoint/2010/main" val="1767212903"/>
              </p:ext>
            </p:extLst>
          </p:nvPr>
        </p:nvGraphicFramePr>
        <p:xfrm>
          <a:off x="1366838" y="1573212"/>
          <a:ext cx="7281862" cy="960438"/>
        </p:xfrm>
        <a:graphic>
          <a:graphicData uri="http://schemas.openxmlformats.org/presentationml/2006/ole">
            <mc:AlternateContent xmlns:mc="http://schemas.openxmlformats.org/markup-compatibility/2006">
              <mc:Choice xmlns:v="urn:schemas-microsoft-com:vml" Requires="v">
                <p:oleObj spid="_x0000_s47179" name="Visio" r:id="rId8" imgW="2108200" imgH="292100" progId="">
                  <p:embed/>
                </p:oleObj>
              </mc:Choice>
              <mc:Fallback>
                <p:oleObj name="Visio" r:id="rId8" imgW="2108200" imgH="292100"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6838" y="1573212"/>
                        <a:ext cx="7281862"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8145" name="Object 5"/>
          <p:cNvGraphicFramePr>
            <a:graphicFrameLocks noChangeAspect="1"/>
          </p:cNvGraphicFramePr>
          <p:nvPr>
            <p:extLst>
              <p:ext uri="{D42A27DB-BD31-4B8C-83A1-F6EECF244321}">
                <p14:modId xmlns:p14="http://schemas.microsoft.com/office/powerpoint/2010/main" val="1239960954"/>
              </p:ext>
            </p:extLst>
          </p:nvPr>
        </p:nvGraphicFramePr>
        <p:xfrm>
          <a:off x="1366838" y="2343150"/>
          <a:ext cx="7281862" cy="1236662"/>
        </p:xfrm>
        <a:graphic>
          <a:graphicData uri="http://schemas.openxmlformats.org/presentationml/2006/ole">
            <mc:AlternateContent xmlns:mc="http://schemas.openxmlformats.org/markup-compatibility/2006">
              <mc:Choice xmlns:v="urn:schemas-microsoft-com:vml" Requires="v">
                <p:oleObj spid="_x0000_s47180" name="Visio" r:id="rId10" imgW="2108200" imgH="368300" progId="">
                  <p:embed/>
                </p:oleObj>
              </mc:Choice>
              <mc:Fallback>
                <p:oleObj name="Visio" r:id="rId10" imgW="2108200" imgH="368300" progId="">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66838" y="2343150"/>
                        <a:ext cx="7281862" cy="1236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8146" name="Object 6"/>
          <p:cNvGraphicFramePr>
            <a:graphicFrameLocks noChangeAspect="1"/>
          </p:cNvGraphicFramePr>
          <p:nvPr>
            <p:extLst>
              <p:ext uri="{D42A27DB-BD31-4B8C-83A1-F6EECF244321}">
                <p14:modId xmlns:p14="http://schemas.microsoft.com/office/powerpoint/2010/main" val="699318243"/>
              </p:ext>
            </p:extLst>
          </p:nvPr>
        </p:nvGraphicFramePr>
        <p:xfrm>
          <a:off x="1366838" y="2886075"/>
          <a:ext cx="7281862" cy="1989137"/>
        </p:xfrm>
        <a:graphic>
          <a:graphicData uri="http://schemas.openxmlformats.org/presentationml/2006/ole">
            <mc:AlternateContent xmlns:mc="http://schemas.openxmlformats.org/markup-compatibility/2006">
              <mc:Choice xmlns:v="urn:schemas-microsoft-com:vml" Requires="v">
                <p:oleObj spid="_x0000_s47181" name="Visio" r:id="rId12" imgW="2108200" imgH="584200" progId="">
                  <p:embed/>
                </p:oleObj>
              </mc:Choice>
              <mc:Fallback>
                <p:oleObj name="Visio" r:id="rId12" imgW="2108200" imgH="584200" progId="">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6838" y="2886075"/>
                        <a:ext cx="7281862" cy="198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48147" name="Object 7"/>
          <p:cNvGraphicFramePr>
            <a:graphicFrameLocks noChangeAspect="1"/>
          </p:cNvGraphicFramePr>
          <p:nvPr>
            <p:extLst>
              <p:ext uri="{D42A27DB-BD31-4B8C-83A1-F6EECF244321}">
                <p14:modId xmlns:p14="http://schemas.microsoft.com/office/powerpoint/2010/main" val="3083967461"/>
              </p:ext>
            </p:extLst>
          </p:nvPr>
        </p:nvGraphicFramePr>
        <p:xfrm>
          <a:off x="1347787" y="5637212"/>
          <a:ext cx="7186613" cy="1068388"/>
        </p:xfrm>
        <a:graphic>
          <a:graphicData uri="http://schemas.openxmlformats.org/presentationml/2006/ole">
            <mc:AlternateContent xmlns:mc="http://schemas.openxmlformats.org/markup-compatibility/2006">
              <mc:Choice xmlns:v="urn:schemas-microsoft-com:vml" Requires="v">
                <p:oleObj spid="_x0000_s47182" name="Visio" r:id="rId14" imgW="2501900" imgH="381000" progId="">
                  <p:embed/>
                </p:oleObj>
              </mc:Choice>
              <mc:Fallback>
                <p:oleObj name="Visio" r:id="rId14" imgW="2501900" imgH="381000" progId="">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47787" y="5637212"/>
                        <a:ext cx="7186613"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95829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8142"/>
                                        </p:tgtEl>
                                        <p:attrNameLst>
                                          <p:attrName>style.visibility</p:attrName>
                                        </p:attrNameLst>
                                      </p:cBhvr>
                                      <p:to>
                                        <p:strVal val="visible"/>
                                      </p:to>
                                    </p:set>
                                    <p:animEffect transition="in" filter="wipe(down)">
                                      <p:cBhvr>
                                        <p:cTn id="7" dur="500"/>
                                        <p:tgtEl>
                                          <p:spTgt spid="48142"/>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48147"/>
                                        </p:tgtEl>
                                        <p:attrNameLst>
                                          <p:attrName>style.visibility</p:attrName>
                                        </p:attrNameLst>
                                      </p:cBhvr>
                                      <p:to>
                                        <p:strVal val="visible"/>
                                      </p:to>
                                    </p:set>
                                    <p:anim calcmode="lin" valueType="num">
                                      <p:cBhvr>
                                        <p:cTn id="11" dur="1000" fill="hold"/>
                                        <p:tgtEl>
                                          <p:spTgt spid="48147"/>
                                        </p:tgtEl>
                                        <p:attrNameLst>
                                          <p:attrName>ppt_w</p:attrName>
                                        </p:attrNameLst>
                                      </p:cBhvr>
                                      <p:tavLst>
                                        <p:tav tm="0">
                                          <p:val>
                                            <p:fltVal val="0"/>
                                          </p:val>
                                        </p:tav>
                                        <p:tav tm="100000">
                                          <p:val>
                                            <p:strVal val="#ppt_w"/>
                                          </p:val>
                                        </p:tav>
                                      </p:tavLst>
                                    </p:anim>
                                    <p:anim calcmode="lin" valueType="num">
                                      <p:cBhvr>
                                        <p:cTn id="12" dur="1000" fill="hold"/>
                                        <p:tgtEl>
                                          <p:spTgt spid="48147"/>
                                        </p:tgtEl>
                                        <p:attrNameLst>
                                          <p:attrName>ppt_h</p:attrName>
                                        </p:attrNameLst>
                                      </p:cBhvr>
                                      <p:tavLst>
                                        <p:tav tm="0">
                                          <p:val>
                                            <p:fltVal val="0"/>
                                          </p:val>
                                        </p:tav>
                                        <p:tav tm="100000">
                                          <p:val>
                                            <p:strVal val="#ppt_h"/>
                                          </p:val>
                                        </p:tav>
                                      </p:tavLst>
                                    </p:anim>
                                    <p:animEffect transition="in" filter="fade">
                                      <p:cBhvr>
                                        <p:cTn id="13" dur="1000"/>
                                        <p:tgtEl>
                                          <p:spTgt spid="4814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8" fill="hold" nodeType="clickEffect">
                                  <p:stCondLst>
                                    <p:cond delay="0"/>
                                  </p:stCondLst>
                                  <p:childTnLst>
                                    <p:set>
                                      <p:cBhvr>
                                        <p:cTn id="17" dur="1" fill="hold">
                                          <p:stCondLst>
                                            <p:cond delay="0"/>
                                          </p:stCondLst>
                                        </p:cTn>
                                        <p:tgtEl>
                                          <p:spTgt spid="48144"/>
                                        </p:tgtEl>
                                        <p:attrNameLst>
                                          <p:attrName>style.visibility</p:attrName>
                                        </p:attrNameLst>
                                      </p:cBhvr>
                                      <p:to>
                                        <p:strVal val="visible"/>
                                      </p:to>
                                    </p:set>
                                    <p:animEffect transition="in" filter="slide(fromLeft)">
                                      <p:cBhvr>
                                        <p:cTn id="18" dur="500"/>
                                        <p:tgtEl>
                                          <p:spTgt spid="48144"/>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48145"/>
                                        </p:tgtEl>
                                        <p:attrNameLst>
                                          <p:attrName>style.visibility</p:attrName>
                                        </p:attrNameLst>
                                      </p:cBhvr>
                                      <p:to>
                                        <p:strVal val="visible"/>
                                      </p:to>
                                    </p:set>
                                    <p:animEffect transition="in" filter="slide(fromLeft)">
                                      <p:cBhvr>
                                        <p:cTn id="23" dur="500"/>
                                        <p:tgtEl>
                                          <p:spTgt spid="48145"/>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48146"/>
                                        </p:tgtEl>
                                        <p:attrNameLst>
                                          <p:attrName>style.visibility</p:attrName>
                                        </p:attrNameLst>
                                      </p:cBhvr>
                                      <p:to>
                                        <p:strVal val="visible"/>
                                      </p:to>
                                    </p:set>
                                    <p:animEffect transition="in" filter="slide(fromLeft)">
                                      <p:cBhvr>
                                        <p:cTn id="28" dur="500"/>
                                        <p:tgtEl>
                                          <p:spTgt spid="48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t>Minimal Layer-skipping Trust Chains</a:t>
            </a:r>
            <a:endParaRPr lang="en-US" dirty="0"/>
          </a:p>
        </p:txBody>
      </p:sp>
      <p:sp>
        <p:nvSpPr>
          <p:cNvPr id="38914" name="Content Placeholder 2"/>
          <p:cNvSpPr>
            <a:spLocks noGrp="1"/>
          </p:cNvSpPr>
          <p:nvPr>
            <p:ph idx="1"/>
          </p:nvPr>
        </p:nvSpPr>
        <p:spPr/>
        <p:txBody>
          <a:bodyPr>
            <a:normAutofit/>
          </a:bodyPr>
          <a:lstStyle/>
          <a:p>
            <a:r>
              <a:rPr lang="en-US" sz="2400" smtClean="0"/>
              <a:t>Provide firm anchor (in hardware) for Trust Chains</a:t>
            </a:r>
          </a:p>
          <a:p>
            <a:pPr lvl="1"/>
            <a:r>
              <a:rPr lang="en-US" sz="2400" smtClean="0"/>
              <a:t>Prevents “attacks from below”</a:t>
            </a:r>
          </a:p>
          <a:p>
            <a:r>
              <a:rPr lang="en-US" sz="2400" smtClean="0"/>
              <a:t>Enable Minimal trust chains for integrity</a:t>
            </a:r>
          </a:p>
          <a:p>
            <a:pPr>
              <a:buFont typeface="Arial" charset="0"/>
              <a:buNone/>
            </a:pPr>
            <a:r>
              <a:rPr lang="en-US" sz="2400" smtClean="0"/>
              <a:t>     </a:t>
            </a:r>
            <a:r>
              <a:rPr lang="en-US" sz="2000" smtClean="0">
                <a:solidFill>
                  <a:srgbClr val="0000FF"/>
                </a:solidFill>
              </a:rPr>
              <a:t>Today: Full trust chain         Tomorrow: Minimal trust chain</a:t>
            </a:r>
            <a:endParaRPr lang="en-US" sz="2000" smtClean="0"/>
          </a:p>
          <a:p>
            <a:endParaRPr lang="en-US" sz="2400" smtClean="0"/>
          </a:p>
          <a:p>
            <a:endParaRPr lang="en-US" sz="2400" smtClean="0"/>
          </a:p>
          <a:p>
            <a:endParaRPr lang="en-US" sz="2400" smtClean="0"/>
          </a:p>
          <a:p>
            <a:pPr>
              <a:buNone/>
            </a:pPr>
            <a:endParaRPr lang="en-US" sz="2400" smtClean="0"/>
          </a:p>
          <a:p>
            <a:r>
              <a:rPr lang="en-US" sz="2400" smtClean="0"/>
              <a:t>Enable trusted application execution -- even with a compromised OS and/or malware in an untrusted SW stack</a:t>
            </a:r>
          </a:p>
          <a:p>
            <a:pPr lvl="1"/>
            <a:r>
              <a:rPr lang="en-US" sz="2000" smtClean="0"/>
              <a:t>Enabling technology: SP or Bastion architecture</a:t>
            </a:r>
            <a:endParaRPr lang="en-US" sz="2000" dirty="0"/>
          </a:p>
        </p:txBody>
      </p:sp>
      <p:pic>
        <p:nvPicPr>
          <p:cNvPr id="38915" name="Picture 4" descr="TPM vs SP with loaders"/>
          <p:cNvPicPr>
            <a:picLocks noChangeAspect="1" noChangeArrowheads="1"/>
          </p:cNvPicPr>
          <p:nvPr/>
        </p:nvPicPr>
        <p:blipFill>
          <a:blip r:embed="rId3"/>
          <a:srcRect/>
          <a:stretch>
            <a:fillRect/>
          </a:stretch>
        </p:blipFill>
        <p:spPr bwMode="auto">
          <a:xfrm>
            <a:off x="1004887" y="2667000"/>
            <a:ext cx="6615113" cy="1981200"/>
          </a:xfrm>
          <a:prstGeom prst="rect">
            <a:avLst/>
          </a:prstGeom>
          <a:noFill/>
          <a:ln w="9525">
            <a:noFill/>
            <a:miter lim="800000"/>
            <a:headEnd/>
            <a:tailEnd/>
          </a:ln>
        </p:spPr>
      </p:pic>
    </p:spTree>
    <p:extLst>
      <p:ext uri="{BB962C8B-B14F-4D97-AF65-F5344CB8AC3E}">
        <p14:creationId xmlns:p14="http://schemas.microsoft.com/office/powerpoint/2010/main" val="3890914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Layer-skipping Integrity Checking</a:t>
            </a:r>
            <a:endParaRPr lang="en-US" dirty="0"/>
          </a:p>
        </p:txBody>
      </p:sp>
      <p:sp>
        <p:nvSpPr>
          <p:cNvPr id="4" name="Inhaltsplatzhalter 2"/>
          <p:cNvSpPr>
            <a:spLocks noGrp="1"/>
          </p:cNvSpPr>
          <p:nvPr>
            <p:ph idx="1"/>
          </p:nvPr>
        </p:nvSpPr>
        <p:spPr/>
        <p:txBody>
          <a:bodyPr/>
          <a:lstStyle/>
          <a:p>
            <a:pPr>
              <a:buNone/>
            </a:pPr>
            <a:endParaRPr lang="en-US" dirty="0" smtClean="0"/>
          </a:p>
        </p:txBody>
      </p:sp>
      <p:pic>
        <p:nvPicPr>
          <p:cNvPr id="5" name="Picture 4" descr="Zrzut ekranu 2015-10-17 o 09.17.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209801"/>
            <a:ext cx="8229600" cy="3986788"/>
          </a:xfrm>
          <a:prstGeom prst="rect">
            <a:avLst/>
          </a:prstGeom>
        </p:spPr>
      </p:pic>
    </p:spTree>
    <p:extLst>
      <p:ext uri="{BB962C8B-B14F-4D97-AF65-F5344CB8AC3E}">
        <p14:creationId xmlns:p14="http://schemas.microsoft.com/office/powerpoint/2010/main" val="49165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c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sca_template.potx</Template>
  <TotalTime>3079</TotalTime>
  <Words>822</Words>
  <Application>Microsoft Macintosh PowerPoint</Application>
  <PresentationFormat>On-screen Show (4:3)</PresentationFormat>
  <Paragraphs>167</Paragraphs>
  <Slides>23</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 Rounded MT Bold</vt:lpstr>
      <vt:lpstr>Calibri</vt:lpstr>
      <vt:lpstr>Courier New</vt:lpstr>
      <vt:lpstr>Times New Roman</vt:lpstr>
      <vt:lpstr>Wingdings</vt:lpstr>
      <vt:lpstr>Arial</vt:lpstr>
      <vt:lpstr>sca_template</vt:lpstr>
      <vt:lpstr>Visio</vt:lpstr>
      <vt:lpstr>Bastion secure processor architecture</vt:lpstr>
      <vt:lpstr>Bastion’s Goals</vt:lpstr>
      <vt:lpstr>Bastion: secure processor-hypervisor architecture</vt:lpstr>
      <vt:lpstr>Bastion’s Trusted Software Modules</vt:lpstr>
      <vt:lpstr>Bastion Virtual Memory Mappings (SW attacks)</vt:lpstr>
      <vt:lpstr>Secure Physical Memory (HW attacks)</vt:lpstr>
      <vt:lpstr>Scalable Secure Storage (SS)  sealed to each Trusted Software Module or Hypervisor</vt:lpstr>
      <vt:lpstr>Minimal Layer-skipping Trust Chains</vt:lpstr>
      <vt:lpstr>Layer-skipping Integrity Checking</vt:lpstr>
      <vt:lpstr>Attestation of Remote System</vt:lpstr>
      <vt:lpstr>Bastion’s Tailored Attestation</vt:lpstr>
      <vt:lpstr>Bastion Architectural Concepts</vt:lpstr>
      <vt:lpstr>New Security Mechanisms</vt:lpstr>
      <vt:lpstr>Bastion: security mechanisms</vt:lpstr>
      <vt:lpstr>Instructions needed</vt:lpstr>
      <vt:lpstr>Bastion Supports Flexible Trust Domains</vt:lpstr>
      <vt:lpstr>Summary: Bastion Security</vt:lpstr>
      <vt:lpstr>Extras</vt:lpstr>
      <vt:lpstr>Beyond SP and TPM</vt:lpstr>
      <vt:lpstr>Extending SP: Design Goals</vt:lpstr>
      <vt:lpstr>The Hypervisor as a “Super TSM”</vt:lpstr>
      <vt:lpstr>Secure Module Transitions</vt:lpstr>
      <vt:lpstr>Conclusions</vt:lpstr>
    </vt:vector>
  </TitlesOfParts>
  <Manager/>
  <Company>Princeton University</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Ruby B. Lee</dc:creator>
  <cp:keywords/>
  <dc:description/>
  <cp:lastModifiedBy>Microsoft Office User</cp:lastModifiedBy>
  <cp:revision>275</cp:revision>
  <cp:lastPrinted>2014-10-08T06:23:02Z</cp:lastPrinted>
  <dcterms:created xsi:type="dcterms:W3CDTF">2015-11-10T19:21:13Z</dcterms:created>
  <dcterms:modified xsi:type="dcterms:W3CDTF">2018-04-27T03:53:09Z</dcterms:modified>
  <cp:category/>
</cp:coreProperties>
</file>